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8" r:id="rId4"/>
    <p:sldId id="259" r:id="rId5"/>
    <p:sldId id="257"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10/9/2018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10/9/2018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Making Inferences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7922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0835" y="138545"/>
            <a:ext cx="12081164" cy="1177636"/>
          </a:xfrm>
        </p:spPr>
        <p:txBody>
          <a:bodyPr>
            <a:normAutofit/>
          </a:bodyPr>
          <a:lstStyle/>
          <a:p>
            <a:r>
              <a:rPr lang="en-US" dirty="0" smtClean="0"/>
              <a:t>What can you infer is gong on in the picture?</a:t>
            </a:r>
            <a:br>
              <a:rPr lang="en-US" dirty="0" smtClean="0"/>
            </a:br>
            <a:r>
              <a:rPr lang="en-US" dirty="0" smtClean="0"/>
              <a:t>What clues support your inference? </a:t>
            </a:r>
            <a:endParaRPr lang="en-US" dirty="0"/>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856509" y="1406237"/>
            <a:ext cx="8478982" cy="5087388"/>
          </a:xfrm>
        </p:spPr>
      </p:pic>
    </p:spTree>
    <p:extLst>
      <p:ext uri="{BB962C8B-B14F-4D97-AF65-F5344CB8AC3E}">
        <p14:creationId xmlns:p14="http://schemas.microsoft.com/office/powerpoint/2010/main" val="686679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0835" y="138545"/>
            <a:ext cx="12081164" cy="1177636"/>
          </a:xfrm>
        </p:spPr>
        <p:txBody>
          <a:bodyPr>
            <a:normAutofit/>
          </a:bodyPr>
          <a:lstStyle/>
          <a:p>
            <a:r>
              <a:rPr lang="en-US" dirty="0" smtClean="0"/>
              <a:t>What can you infer is gong on in the picture?</a:t>
            </a:r>
            <a:br>
              <a:rPr lang="en-US" dirty="0" smtClean="0"/>
            </a:br>
            <a:r>
              <a:rPr lang="en-US" dirty="0" smtClean="0"/>
              <a:t>What clues support your inference? </a:t>
            </a:r>
            <a:endParaRPr lang="en-US" dirty="0"/>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432703" y="1496291"/>
            <a:ext cx="7437429" cy="4973781"/>
          </a:xfrm>
        </p:spPr>
      </p:pic>
    </p:spTree>
    <p:extLst>
      <p:ext uri="{BB962C8B-B14F-4D97-AF65-F5344CB8AC3E}">
        <p14:creationId xmlns:p14="http://schemas.microsoft.com/office/powerpoint/2010/main" val="1927074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0835" y="138545"/>
            <a:ext cx="12081164" cy="1177636"/>
          </a:xfrm>
        </p:spPr>
        <p:txBody>
          <a:bodyPr>
            <a:normAutofit/>
          </a:bodyPr>
          <a:lstStyle/>
          <a:p>
            <a:r>
              <a:rPr lang="en-US" dirty="0" smtClean="0"/>
              <a:t>What can you infer is gong on in the picture?</a:t>
            </a:r>
            <a:br>
              <a:rPr lang="en-US" dirty="0" smtClean="0"/>
            </a:br>
            <a:r>
              <a:rPr lang="en-US" dirty="0" smtClean="0"/>
              <a:t>What clues support your inference? </a:t>
            </a:r>
            <a:endParaRPr lang="en-US" dirty="0"/>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432703" y="1501755"/>
            <a:ext cx="7437429" cy="4962853"/>
          </a:xfrm>
        </p:spPr>
      </p:pic>
    </p:spTree>
    <p:extLst>
      <p:ext uri="{BB962C8B-B14F-4D97-AF65-F5344CB8AC3E}">
        <p14:creationId xmlns:p14="http://schemas.microsoft.com/office/powerpoint/2010/main" val="3973397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0836" y="193964"/>
            <a:ext cx="12081164" cy="1177636"/>
          </a:xfrm>
        </p:spPr>
        <p:txBody>
          <a:bodyPr>
            <a:normAutofit/>
          </a:bodyPr>
          <a:lstStyle/>
          <a:p>
            <a:r>
              <a:rPr lang="en-US" dirty="0" smtClean="0"/>
              <a:t>What can you infer is gong on in the picture?</a:t>
            </a:r>
            <a:br>
              <a:rPr lang="en-US" dirty="0" smtClean="0"/>
            </a:br>
            <a:r>
              <a:rPr lang="en-US" dirty="0" smtClean="0"/>
              <a:t>What clues support your inference? </a:t>
            </a:r>
            <a:endParaRPr lang="en-US" dirty="0"/>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629798" y="1496291"/>
            <a:ext cx="9043239" cy="4973781"/>
          </a:xfrm>
        </p:spPr>
      </p:pic>
    </p:spTree>
    <p:extLst>
      <p:ext uri="{BB962C8B-B14F-4D97-AF65-F5344CB8AC3E}">
        <p14:creationId xmlns:p14="http://schemas.microsoft.com/office/powerpoint/2010/main" val="3504695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0836" y="193964"/>
            <a:ext cx="12081164" cy="1177636"/>
          </a:xfrm>
        </p:spPr>
        <p:txBody>
          <a:bodyPr>
            <a:normAutofit/>
          </a:bodyPr>
          <a:lstStyle/>
          <a:p>
            <a:r>
              <a:rPr lang="en-US" dirty="0" smtClean="0"/>
              <a:t>What can you infer </a:t>
            </a:r>
            <a:r>
              <a:rPr lang="en-US" dirty="0" smtClean="0"/>
              <a:t>about why Max is upset</a:t>
            </a:r>
            <a:r>
              <a:rPr lang="en-US" dirty="0" smtClean="0"/>
              <a:t>?</a:t>
            </a:r>
            <a:r>
              <a:rPr lang="en-US" dirty="0" smtClean="0"/>
              <a:t/>
            </a:r>
            <a:br>
              <a:rPr lang="en-US" dirty="0" smtClean="0"/>
            </a:br>
            <a:r>
              <a:rPr lang="en-US" dirty="0" smtClean="0"/>
              <a:t>What clues support your inference? </a:t>
            </a:r>
            <a:endParaRPr lang="en-US" dirty="0"/>
          </a:p>
        </p:txBody>
      </p:sp>
      <p:sp>
        <p:nvSpPr>
          <p:cNvPr id="2" name="Rectangle 1"/>
          <p:cNvSpPr/>
          <p:nvPr/>
        </p:nvSpPr>
        <p:spPr>
          <a:xfrm>
            <a:off x="907473" y="1371600"/>
            <a:ext cx="10487890" cy="5016758"/>
          </a:xfrm>
          <a:prstGeom prst="rect">
            <a:avLst/>
          </a:prstGeom>
        </p:spPr>
        <p:txBody>
          <a:bodyPr wrap="square">
            <a:spAutoFit/>
          </a:bodyPr>
          <a:lstStyle/>
          <a:p>
            <a:r>
              <a:rPr lang="en-US" sz="3200" b="1" i="1" dirty="0">
                <a:latin typeface="Times New Roman" panose="02020603050405020304" pitchFamily="18" charset="0"/>
                <a:ea typeface="Times New Roman" panose="02020603050405020304" pitchFamily="18" charset="0"/>
              </a:rPr>
              <a:t>Crack!  </a:t>
            </a:r>
            <a:r>
              <a:rPr lang="en-US" sz="3200" b="1" dirty="0">
                <a:latin typeface="Times New Roman" panose="02020603050405020304" pitchFamily="18" charset="0"/>
                <a:ea typeface="Times New Roman" panose="02020603050405020304" pitchFamily="18" charset="0"/>
              </a:rPr>
              <a:t>Thunder struck and rain poured.  Max stared blankly out the window, trying to contain his emotions that raged like the weather.  He was beginning to lose it.  Dropping the kite from his hand, Max broke out into full sobs.  His mother comforted him, “There, there, Max.  We’ll just find something else to do.”  She began to unpack the picnic basket that was on the counter and offered him a sandwich.  Max snapped, “I don’t </a:t>
            </a:r>
            <a:r>
              <a:rPr lang="en-US" sz="3200" b="1" dirty="0" err="1">
                <a:latin typeface="Times New Roman" panose="02020603050405020304" pitchFamily="18" charset="0"/>
                <a:ea typeface="Times New Roman" panose="02020603050405020304" pitchFamily="18" charset="0"/>
              </a:rPr>
              <a:t>wanna</a:t>
            </a:r>
            <a:r>
              <a:rPr lang="en-US" sz="3200" b="1" dirty="0">
                <a:latin typeface="Times New Roman" panose="02020603050405020304" pitchFamily="18" charset="0"/>
                <a:ea typeface="Times New Roman" panose="02020603050405020304" pitchFamily="18" charset="0"/>
              </a:rPr>
              <a:t> sand-</a:t>
            </a:r>
            <a:r>
              <a:rPr lang="en-US" sz="3200" b="1" dirty="0" err="1">
                <a:latin typeface="Times New Roman" panose="02020603050405020304" pitchFamily="18" charset="0"/>
                <a:ea typeface="Times New Roman" panose="02020603050405020304" pitchFamily="18" charset="0"/>
              </a:rPr>
              <a:t>mich</a:t>
            </a:r>
            <a:r>
              <a:rPr lang="en-US" sz="3200" b="1" dirty="0">
                <a:latin typeface="Times New Roman" panose="02020603050405020304" pitchFamily="18" charset="0"/>
                <a:ea typeface="Times New Roman" panose="02020603050405020304" pitchFamily="18" charset="0"/>
              </a:rPr>
              <a:t>!”  A flash from the sky lit up the living room.  </a:t>
            </a:r>
            <a:r>
              <a:rPr lang="en-US" sz="3200" b="1" i="1" dirty="0">
                <a:latin typeface="Times New Roman" panose="02020603050405020304" pitchFamily="18" charset="0"/>
                <a:ea typeface="Times New Roman" panose="02020603050405020304" pitchFamily="18" charset="0"/>
              </a:rPr>
              <a:t>Boom!  </a:t>
            </a:r>
            <a:r>
              <a:rPr lang="en-US" sz="3200" b="1" dirty="0">
                <a:latin typeface="Times New Roman" panose="02020603050405020304" pitchFamily="18" charset="0"/>
                <a:ea typeface="Times New Roman" panose="02020603050405020304" pitchFamily="18" charset="0"/>
              </a:rPr>
              <a:t>Mom sighed.</a:t>
            </a:r>
          </a:p>
        </p:txBody>
      </p:sp>
    </p:spTree>
    <p:extLst>
      <p:ext uri="{BB962C8B-B14F-4D97-AF65-F5344CB8AC3E}">
        <p14:creationId xmlns:p14="http://schemas.microsoft.com/office/powerpoint/2010/main" val="3326816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0836" y="193964"/>
            <a:ext cx="12081164" cy="1177636"/>
          </a:xfrm>
        </p:spPr>
        <p:txBody>
          <a:bodyPr>
            <a:normAutofit/>
          </a:bodyPr>
          <a:lstStyle/>
          <a:p>
            <a:r>
              <a:rPr lang="en-US" dirty="0" smtClean="0"/>
              <a:t>What can you infer </a:t>
            </a:r>
            <a:r>
              <a:rPr lang="en-US" dirty="0" smtClean="0"/>
              <a:t>about what tommy has been doing</a:t>
            </a:r>
            <a:r>
              <a:rPr lang="en-US" dirty="0" smtClean="0"/>
              <a:t>?</a:t>
            </a:r>
            <a:r>
              <a:rPr lang="en-US" dirty="0" smtClean="0"/>
              <a:t/>
            </a:r>
            <a:br>
              <a:rPr lang="en-US" dirty="0" smtClean="0"/>
            </a:br>
            <a:r>
              <a:rPr lang="en-US" dirty="0" smtClean="0"/>
              <a:t>What clues support your inference? </a:t>
            </a:r>
            <a:endParaRPr lang="en-US" dirty="0"/>
          </a:p>
        </p:txBody>
      </p:sp>
      <p:sp>
        <p:nvSpPr>
          <p:cNvPr id="2" name="Rectangle 1"/>
          <p:cNvSpPr/>
          <p:nvPr/>
        </p:nvSpPr>
        <p:spPr>
          <a:xfrm>
            <a:off x="699654" y="1579418"/>
            <a:ext cx="10903527" cy="4031873"/>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“Tommy!”  Mom called out as she walked in the front door.  “Tommy,” she continued shouting, “I sure could use some help with these groceries.  There was still no reply.  Mom walked into the kitchen to put the grocery bags down on the counter when she noticed shattered glass from the picture window all over the living room floor and a baseball not far from there.  “I’m going to kill you, Tommy!” Mom yelled to herself as she realized that Tommy’s shoes were gone.</a:t>
            </a:r>
          </a:p>
        </p:txBody>
      </p:sp>
    </p:spTree>
    <p:extLst>
      <p:ext uri="{BB962C8B-B14F-4D97-AF65-F5344CB8AC3E}">
        <p14:creationId xmlns:p14="http://schemas.microsoft.com/office/powerpoint/2010/main" val="4067399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0836" y="193964"/>
            <a:ext cx="12081164" cy="1177636"/>
          </a:xfrm>
        </p:spPr>
        <p:txBody>
          <a:bodyPr>
            <a:normAutofit fontScale="90000"/>
          </a:bodyPr>
          <a:lstStyle/>
          <a:p>
            <a:r>
              <a:rPr lang="en-US" b="1" dirty="0" smtClean="0"/>
              <a:t>What can you infer </a:t>
            </a:r>
            <a:r>
              <a:rPr lang="en-US" b="1" dirty="0" smtClean="0"/>
              <a:t>about How Veronica feels about the two boys</a:t>
            </a:r>
            <a:r>
              <a:rPr lang="en-US" b="1" dirty="0" smtClean="0"/>
              <a:t>?</a:t>
            </a:r>
            <a:r>
              <a:rPr lang="en-US" b="1" dirty="0" smtClean="0"/>
              <a:t/>
            </a:r>
            <a:br>
              <a:rPr lang="en-US" b="1" dirty="0" smtClean="0"/>
            </a:br>
            <a:r>
              <a:rPr lang="en-US" b="1" dirty="0" smtClean="0"/>
              <a:t>What clues support your inference? </a:t>
            </a:r>
            <a:endParaRPr lang="en-US" b="1" dirty="0"/>
          </a:p>
        </p:txBody>
      </p:sp>
      <p:sp>
        <p:nvSpPr>
          <p:cNvPr id="2" name="Rectangle 1"/>
          <p:cNvSpPr/>
          <p:nvPr/>
        </p:nvSpPr>
        <p:spPr>
          <a:xfrm>
            <a:off x="699654" y="1579418"/>
            <a:ext cx="10903527" cy="4524315"/>
          </a:xfrm>
          <a:prstGeom prst="rect">
            <a:avLst/>
          </a:prstGeom>
        </p:spPr>
        <p:txBody>
          <a:bodyPr wrap="square">
            <a:spAutoFit/>
          </a:bodyPr>
          <a:lstStyle/>
          <a:p>
            <a:r>
              <a:rPr lang="en-US" sz="2400" b="1" dirty="0" smtClean="0">
                <a:latin typeface="Georgia" panose="02040502050405020303" pitchFamily="18" charset="0"/>
              </a:rPr>
              <a:t>The students in Mr. Pooper’s class were putting the </a:t>
            </a:r>
            <a:r>
              <a:rPr lang="en-US" sz="2400" b="1" dirty="0">
                <a:latin typeface="Georgia" panose="02040502050405020303" pitchFamily="18" charset="0"/>
              </a:rPr>
              <a:t>finishing touches on cardboard mailboxes.  After coloring a cool flame on the side of his racecar mailbox, Johnny hopped off his chair, strutted over to Veronica’s </a:t>
            </a:r>
            <a:r>
              <a:rPr lang="en-US" sz="2400" b="1" dirty="0" smtClean="0">
                <a:latin typeface="Georgia" panose="02040502050405020303" pitchFamily="18" charset="0"/>
              </a:rPr>
              <a:t>desk. He </a:t>
            </a:r>
            <a:r>
              <a:rPr lang="en-US" sz="2400" b="1" dirty="0">
                <a:latin typeface="Georgia" panose="02040502050405020303" pitchFamily="18" charset="0"/>
              </a:rPr>
              <a:t>dropped a small white envelope into her princess castle </a:t>
            </a:r>
            <a:r>
              <a:rPr lang="en-US" sz="2400" b="1" dirty="0" smtClean="0">
                <a:latin typeface="Georgia" panose="02040502050405020303" pitchFamily="18" charset="0"/>
              </a:rPr>
              <a:t>mailbox and Veronica </a:t>
            </a:r>
            <a:r>
              <a:rPr lang="en-US" sz="2400" b="1" dirty="0">
                <a:latin typeface="Georgia" panose="02040502050405020303" pitchFamily="18" charset="0"/>
              </a:rPr>
              <a:t>blushed and played with her hair.  </a:t>
            </a:r>
            <a:r>
              <a:rPr lang="en-US" sz="2400" b="1" dirty="0" smtClean="0">
                <a:latin typeface="Georgia" panose="02040502050405020303" pitchFamily="18" charset="0"/>
              </a:rPr>
              <a:t>Meanwhile, </a:t>
            </a:r>
            <a:r>
              <a:rPr lang="en-US" sz="2400" b="1" dirty="0">
                <a:latin typeface="Georgia" panose="02040502050405020303" pitchFamily="18" charset="0"/>
              </a:rPr>
              <a:t>Bartleby was frantically trying to put a small white envelope into everyone’s mailbox.  After giving one to </a:t>
            </a:r>
            <a:r>
              <a:rPr lang="en-US" sz="2400" b="1" dirty="0" smtClean="0">
                <a:latin typeface="Georgia" panose="02040502050405020303" pitchFamily="18" charset="0"/>
              </a:rPr>
              <a:t>Mr. Pooper, </a:t>
            </a:r>
            <a:r>
              <a:rPr lang="en-US" sz="2400" b="1" dirty="0">
                <a:latin typeface="Georgia" panose="02040502050405020303" pitchFamily="18" charset="0"/>
              </a:rPr>
              <a:t>Bartleby pulled out a medium-sized red envelope from his pocket.  He blushed and tried to put it in Veronica’s mailbox, but it wouldn’t quite fit.  Bartleby struggled with it for a few seconds and then ran off with the envelope.  Veronica rolled her eyes and popped her gum.  </a:t>
            </a:r>
          </a:p>
        </p:txBody>
      </p:sp>
    </p:spTree>
    <p:extLst>
      <p:ext uri="{BB962C8B-B14F-4D97-AF65-F5344CB8AC3E}">
        <p14:creationId xmlns:p14="http://schemas.microsoft.com/office/powerpoint/2010/main" val="3352043370"/>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Droplet</Template>
  <TotalTime>29</TotalTime>
  <Words>425</Words>
  <Application>Microsoft Office PowerPoint</Application>
  <PresentationFormat>Widescreen</PresentationFormat>
  <Paragraphs>11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Georgia</vt:lpstr>
      <vt:lpstr>Times New Roman</vt:lpstr>
      <vt:lpstr>Tw Cen MT</vt:lpstr>
      <vt:lpstr>Droplet</vt:lpstr>
      <vt:lpstr>Making Inferences</vt:lpstr>
      <vt:lpstr>What can you infer is gong on in the picture? What clues support your inference? </vt:lpstr>
      <vt:lpstr>What can you infer is gong on in the picture? What clues support your inference? </vt:lpstr>
      <vt:lpstr>What can you infer is gong on in the picture? What clues support your inference? </vt:lpstr>
      <vt:lpstr>What can you infer is gong on in the picture? What clues support your inference? </vt:lpstr>
      <vt:lpstr>What can you infer about why Max is upset? What clues support your inference? </vt:lpstr>
      <vt:lpstr>What can you infer about what tommy has been doing? What clues support your inference? </vt:lpstr>
      <vt:lpstr>What can you infer about How Veronica feels about the two boys? What clues support your inference? </vt:lpstr>
    </vt:vector>
  </TitlesOfParts>
  <Company>DES MOINES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Inferences</dc:title>
  <dc:creator>Lewis, Melissa</dc:creator>
  <cp:lastModifiedBy>Lewis, Melissa</cp:lastModifiedBy>
  <cp:revision>3</cp:revision>
  <dcterms:created xsi:type="dcterms:W3CDTF">2018-10-08T22:43:08Z</dcterms:created>
  <dcterms:modified xsi:type="dcterms:W3CDTF">2018-10-09T21:19:26Z</dcterms:modified>
</cp:coreProperties>
</file>