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M1 U1 L10 &amp;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Mid-Unit 1 Assessment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Vocab &amp; Point of View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4DA06-D69F-4445-9899-3A36EB10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Let’s revisit Ch. 8 to review our Learning Target: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1A2D-22EC-4AB8-9C70-1D445BDA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7" y="1994714"/>
            <a:ext cx="11921706" cy="423844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The girls second-guess their actions so far and worry Mama is in trouble with the FBI and police.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They try to get to Abuelita’s house so they can call Mama.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Their car breaks down and they start walking.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They become entranced by Cecilia—a woman who lures them into her house and offers them rest, sweets to eat, and beautiful clothing.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They see on a news report that the investigation to find them is underway and getting closer.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Odilia realizes something is not right but has become very drowsy from the sweets that Cecilia gave.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Odilia calls out for La Llorona as she begins to fall asleep.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568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FDAF-E1E5-46DC-BF90-1BE3F0BC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57" y="286603"/>
            <a:ext cx="11570899" cy="1450757"/>
          </a:xfrm>
        </p:spPr>
        <p:txBody>
          <a:bodyPr>
            <a:noAutofit/>
          </a:bodyPr>
          <a:lstStyle/>
          <a:p>
            <a:r>
              <a:rPr lang="en-US" sz="3600" dirty="0"/>
              <a:t>Learning Target:  I can explain the effect created by differences in points of view.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AEF18-52EF-4ABF-8631-2D0E7D3B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65" y="1811129"/>
            <a:ext cx="5885902" cy="438993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1DC69-C58A-4C1D-8D4D-C484E8FF0B36}"/>
              </a:ext>
            </a:extLst>
          </p:cNvPr>
          <p:cNvSpPr txBox="1"/>
          <p:nvPr/>
        </p:nvSpPr>
        <p:spPr>
          <a:xfrm>
            <a:off x="448574" y="2288875"/>
            <a:ext cx="49343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when we analyze the effect created by differences in points of view we must:</a:t>
            </a:r>
          </a:p>
          <a:p>
            <a:endParaRPr lang="en-US" dirty="0"/>
          </a:p>
          <a:p>
            <a:r>
              <a:rPr lang="en-US" b="1" dirty="0"/>
              <a:t>Success Criteria:</a:t>
            </a:r>
          </a:p>
          <a:p>
            <a:pPr marL="342900" indent="-342900">
              <a:buAutoNum type="arabicPeriod"/>
            </a:pPr>
            <a:r>
              <a:rPr lang="en-US" dirty="0"/>
              <a:t>Explain the point of view from the 1</a:t>
            </a:r>
            <a:r>
              <a:rPr lang="en-US" baseline="30000" dirty="0"/>
              <a:t>st</a:t>
            </a:r>
            <a:r>
              <a:rPr lang="en-US" dirty="0"/>
              <a:t>  perspective (in this case the reader)</a:t>
            </a:r>
          </a:p>
          <a:p>
            <a:pPr marL="342900" indent="-342900">
              <a:buAutoNum type="arabicPeriod"/>
            </a:pPr>
            <a:r>
              <a:rPr lang="en-US" dirty="0"/>
              <a:t>Explain the point of view from the 2</a:t>
            </a:r>
            <a:r>
              <a:rPr lang="en-US" baseline="30000" dirty="0"/>
              <a:t>nd</a:t>
            </a:r>
            <a:r>
              <a:rPr lang="en-US" dirty="0"/>
              <a:t> perspective (in this case Odilia)</a:t>
            </a:r>
          </a:p>
          <a:p>
            <a:pPr marL="342900" indent="-342900">
              <a:buAutoNum type="arabicPeriod"/>
            </a:pPr>
            <a:r>
              <a:rPr lang="en-US" dirty="0"/>
              <a:t>Explain how these differences create an effect (suspense, humor, conflict, tension…) using cited or paraphrased text evidence.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/>
              <a:t>Look at the example prompt on page 44.</a:t>
            </a:r>
          </a:p>
        </p:txBody>
      </p:sp>
    </p:spTree>
    <p:extLst>
      <p:ext uri="{BB962C8B-B14F-4D97-AF65-F5344CB8AC3E}">
        <p14:creationId xmlns:p14="http://schemas.microsoft.com/office/powerpoint/2010/main" val="27728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4C04-0BEB-4EE8-9571-AA8F6BCDC9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640" y="274057"/>
            <a:ext cx="4109128" cy="10238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Module 1, Mid-Unit 1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1579-364A-4BD0-8468-08EDD7711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6789" y="1756084"/>
            <a:ext cx="3935046" cy="4725229"/>
          </a:xfrm>
        </p:spPr>
        <p:txBody>
          <a:bodyPr vert="horz" lIns="0" tIns="45720" rIns="0" bIns="45720" rtlCol="0"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Learning Targets: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I can determine the meaning of words and phrases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using context and word parts (prefixes, roots and suffixes).</a:t>
            </a:r>
            <a:endParaRPr lang="en-US" sz="2400" b="0" i="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(Craft &amp; Structure LTa and Vocabulary LTa)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0" i="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I can explain what effect is created by differences in the points of view of the characters and the reader. </a:t>
            </a:r>
            <a:endParaRPr lang="en-US" sz="2400" b="0" i="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3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(Key Ideas &amp; Detail LTa and Craft &amp; Structure LTc) 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36B57-792C-4FE0-84EC-1DF86EA0E18C}"/>
              </a:ext>
            </a:extLst>
          </p:cNvPr>
          <p:cNvSpPr txBox="1"/>
          <p:nvPr/>
        </p:nvSpPr>
        <p:spPr>
          <a:xfrm>
            <a:off x="4899803" y="709635"/>
            <a:ext cx="705640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La Llorona appears to Odilia, helps her see Cecilia is a sorceress, and gives her a remedy to break the spell.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Odilia helps the girls wake up from the spell Cecilia cast on them.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Odilia uses the ear pendant one more time, forcing Cecilia to give them information about how to get to Abuelita's house.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Cecilia is transformed into an ugly old woman and Velia, Delia, and Juanita taught Cecilia for her appearance.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In anger, Cecilia puts a curse on them declaring the rest of the journey difficult and full of trials.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D3B45"/>
                </a:solidFill>
                <a:effectLst/>
                <a:latin typeface="Lato Extended"/>
              </a:rPr>
              <a:t>The sisters escape Cecilia's house, with directions to the seer Teresita's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F42BD-D759-4F1E-A9F2-3CF3D7E55A85}"/>
              </a:ext>
            </a:extLst>
          </p:cNvPr>
          <p:cNvSpPr txBox="1"/>
          <p:nvPr/>
        </p:nvSpPr>
        <p:spPr>
          <a:xfrm>
            <a:off x="4963064" y="143774"/>
            <a:ext cx="641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Chapter 9 Synopsis: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3DBA1-F44E-4DE0-9CF4-BB93FF90BA00}"/>
              </a:ext>
            </a:extLst>
          </p:cNvPr>
          <p:cNvSpPr txBox="1"/>
          <p:nvPr/>
        </p:nvSpPr>
        <p:spPr>
          <a:xfrm>
            <a:off x="5032075" y="5095336"/>
            <a:ext cx="6924135" cy="1323439"/>
          </a:xfrm>
          <a:custGeom>
            <a:avLst/>
            <a:gdLst>
              <a:gd name="connsiteX0" fmla="*/ 0 w 6924135"/>
              <a:gd name="connsiteY0" fmla="*/ 0 h 1323439"/>
              <a:gd name="connsiteX1" fmla="*/ 507770 w 6924135"/>
              <a:gd name="connsiteY1" fmla="*/ 0 h 1323439"/>
              <a:gd name="connsiteX2" fmla="*/ 1084781 w 6924135"/>
              <a:gd name="connsiteY2" fmla="*/ 0 h 1323439"/>
              <a:gd name="connsiteX3" fmla="*/ 1731034 w 6924135"/>
              <a:gd name="connsiteY3" fmla="*/ 0 h 1323439"/>
              <a:gd name="connsiteX4" fmla="*/ 2169562 w 6924135"/>
              <a:gd name="connsiteY4" fmla="*/ 0 h 1323439"/>
              <a:gd name="connsiteX5" fmla="*/ 2677332 w 6924135"/>
              <a:gd name="connsiteY5" fmla="*/ 0 h 1323439"/>
              <a:gd name="connsiteX6" fmla="*/ 3046619 w 6924135"/>
              <a:gd name="connsiteY6" fmla="*/ 0 h 1323439"/>
              <a:gd name="connsiteX7" fmla="*/ 3554389 w 6924135"/>
              <a:gd name="connsiteY7" fmla="*/ 0 h 1323439"/>
              <a:gd name="connsiteX8" fmla="*/ 3923677 w 6924135"/>
              <a:gd name="connsiteY8" fmla="*/ 0 h 1323439"/>
              <a:gd name="connsiteX9" fmla="*/ 4569929 w 6924135"/>
              <a:gd name="connsiteY9" fmla="*/ 0 h 1323439"/>
              <a:gd name="connsiteX10" fmla="*/ 4939216 w 6924135"/>
              <a:gd name="connsiteY10" fmla="*/ 0 h 1323439"/>
              <a:gd name="connsiteX11" fmla="*/ 5308504 w 6924135"/>
              <a:gd name="connsiteY11" fmla="*/ 0 h 1323439"/>
              <a:gd name="connsiteX12" fmla="*/ 5677791 w 6924135"/>
              <a:gd name="connsiteY12" fmla="*/ 0 h 1323439"/>
              <a:gd name="connsiteX13" fmla="*/ 6047078 w 6924135"/>
              <a:gd name="connsiteY13" fmla="*/ 0 h 1323439"/>
              <a:gd name="connsiteX14" fmla="*/ 6924135 w 6924135"/>
              <a:gd name="connsiteY14" fmla="*/ 0 h 1323439"/>
              <a:gd name="connsiteX15" fmla="*/ 6924135 w 6924135"/>
              <a:gd name="connsiteY15" fmla="*/ 467615 h 1323439"/>
              <a:gd name="connsiteX16" fmla="*/ 6924135 w 6924135"/>
              <a:gd name="connsiteY16" fmla="*/ 908761 h 1323439"/>
              <a:gd name="connsiteX17" fmla="*/ 6924135 w 6924135"/>
              <a:gd name="connsiteY17" fmla="*/ 1323439 h 1323439"/>
              <a:gd name="connsiteX18" fmla="*/ 6277882 w 6924135"/>
              <a:gd name="connsiteY18" fmla="*/ 1323439 h 1323439"/>
              <a:gd name="connsiteX19" fmla="*/ 5700871 w 6924135"/>
              <a:gd name="connsiteY19" fmla="*/ 1323439 h 1323439"/>
              <a:gd name="connsiteX20" fmla="*/ 5054619 w 6924135"/>
              <a:gd name="connsiteY20" fmla="*/ 1323439 h 1323439"/>
              <a:gd name="connsiteX21" fmla="*/ 4408366 w 6924135"/>
              <a:gd name="connsiteY21" fmla="*/ 1323439 h 1323439"/>
              <a:gd name="connsiteX22" fmla="*/ 3969837 w 6924135"/>
              <a:gd name="connsiteY22" fmla="*/ 1323439 h 1323439"/>
              <a:gd name="connsiteX23" fmla="*/ 3600550 w 6924135"/>
              <a:gd name="connsiteY23" fmla="*/ 1323439 h 1323439"/>
              <a:gd name="connsiteX24" fmla="*/ 3231263 w 6924135"/>
              <a:gd name="connsiteY24" fmla="*/ 1323439 h 1323439"/>
              <a:gd name="connsiteX25" fmla="*/ 2585010 w 6924135"/>
              <a:gd name="connsiteY25" fmla="*/ 1323439 h 1323439"/>
              <a:gd name="connsiteX26" fmla="*/ 2215723 w 6924135"/>
              <a:gd name="connsiteY26" fmla="*/ 1323439 h 1323439"/>
              <a:gd name="connsiteX27" fmla="*/ 1500229 w 6924135"/>
              <a:gd name="connsiteY27" fmla="*/ 1323439 h 1323439"/>
              <a:gd name="connsiteX28" fmla="*/ 1130942 w 6924135"/>
              <a:gd name="connsiteY28" fmla="*/ 1323439 h 1323439"/>
              <a:gd name="connsiteX29" fmla="*/ 0 w 6924135"/>
              <a:gd name="connsiteY29" fmla="*/ 1323439 h 1323439"/>
              <a:gd name="connsiteX30" fmla="*/ 0 w 6924135"/>
              <a:gd name="connsiteY30" fmla="*/ 908761 h 1323439"/>
              <a:gd name="connsiteX31" fmla="*/ 0 w 6924135"/>
              <a:gd name="connsiteY31" fmla="*/ 467615 h 1323439"/>
              <a:gd name="connsiteX32" fmla="*/ 0 w 6924135"/>
              <a:gd name="connsiteY32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24135" h="1323439" extrusionOk="0">
                <a:moveTo>
                  <a:pt x="0" y="0"/>
                </a:moveTo>
                <a:cubicBezTo>
                  <a:pt x="235063" y="-37142"/>
                  <a:pt x="364408" y="16410"/>
                  <a:pt x="507770" y="0"/>
                </a:cubicBezTo>
                <a:cubicBezTo>
                  <a:pt x="651132" y="-16410"/>
                  <a:pt x="835351" y="46526"/>
                  <a:pt x="1084781" y="0"/>
                </a:cubicBezTo>
                <a:cubicBezTo>
                  <a:pt x="1334211" y="-46526"/>
                  <a:pt x="1594815" y="43035"/>
                  <a:pt x="1731034" y="0"/>
                </a:cubicBezTo>
                <a:cubicBezTo>
                  <a:pt x="1867253" y="-43035"/>
                  <a:pt x="2042304" y="20637"/>
                  <a:pt x="2169562" y="0"/>
                </a:cubicBezTo>
                <a:cubicBezTo>
                  <a:pt x="2296820" y="-20637"/>
                  <a:pt x="2551948" y="49263"/>
                  <a:pt x="2677332" y="0"/>
                </a:cubicBezTo>
                <a:cubicBezTo>
                  <a:pt x="2802716" y="-49263"/>
                  <a:pt x="2869975" y="27772"/>
                  <a:pt x="3046619" y="0"/>
                </a:cubicBezTo>
                <a:cubicBezTo>
                  <a:pt x="3223263" y="-27772"/>
                  <a:pt x="3358406" y="60441"/>
                  <a:pt x="3554389" y="0"/>
                </a:cubicBezTo>
                <a:cubicBezTo>
                  <a:pt x="3750372" y="-60441"/>
                  <a:pt x="3766956" y="28719"/>
                  <a:pt x="3923677" y="0"/>
                </a:cubicBezTo>
                <a:cubicBezTo>
                  <a:pt x="4080398" y="-28719"/>
                  <a:pt x="4395539" y="66348"/>
                  <a:pt x="4569929" y="0"/>
                </a:cubicBezTo>
                <a:cubicBezTo>
                  <a:pt x="4744319" y="-66348"/>
                  <a:pt x="4849565" y="30955"/>
                  <a:pt x="4939216" y="0"/>
                </a:cubicBezTo>
                <a:cubicBezTo>
                  <a:pt x="5028867" y="-30955"/>
                  <a:pt x="5157092" y="23185"/>
                  <a:pt x="5308504" y="0"/>
                </a:cubicBezTo>
                <a:cubicBezTo>
                  <a:pt x="5459916" y="-23185"/>
                  <a:pt x="5576655" y="19200"/>
                  <a:pt x="5677791" y="0"/>
                </a:cubicBezTo>
                <a:cubicBezTo>
                  <a:pt x="5778927" y="-19200"/>
                  <a:pt x="5943674" y="18920"/>
                  <a:pt x="6047078" y="0"/>
                </a:cubicBezTo>
                <a:cubicBezTo>
                  <a:pt x="6150482" y="-18920"/>
                  <a:pt x="6564692" y="28434"/>
                  <a:pt x="6924135" y="0"/>
                </a:cubicBezTo>
                <a:cubicBezTo>
                  <a:pt x="6930343" y="128595"/>
                  <a:pt x="6876941" y="287859"/>
                  <a:pt x="6924135" y="467615"/>
                </a:cubicBezTo>
                <a:cubicBezTo>
                  <a:pt x="6971329" y="647371"/>
                  <a:pt x="6876883" y="818785"/>
                  <a:pt x="6924135" y="908761"/>
                </a:cubicBezTo>
                <a:cubicBezTo>
                  <a:pt x="6971387" y="998737"/>
                  <a:pt x="6888526" y="1216076"/>
                  <a:pt x="6924135" y="1323439"/>
                </a:cubicBezTo>
                <a:cubicBezTo>
                  <a:pt x="6652103" y="1382242"/>
                  <a:pt x="6550007" y="1280704"/>
                  <a:pt x="6277882" y="1323439"/>
                </a:cubicBezTo>
                <a:cubicBezTo>
                  <a:pt x="6005757" y="1366174"/>
                  <a:pt x="5873678" y="1304362"/>
                  <a:pt x="5700871" y="1323439"/>
                </a:cubicBezTo>
                <a:cubicBezTo>
                  <a:pt x="5528064" y="1342516"/>
                  <a:pt x="5293472" y="1315370"/>
                  <a:pt x="5054619" y="1323439"/>
                </a:cubicBezTo>
                <a:cubicBezTo>
                  <a:pt x="4815766" y="1331508"/>
                  <a:pt x="4674138" y="1321450"/>
                  <a:pt x="4408366" y="1323439"/>
                </a:cubicBezTo>
                <a:cubicBezTo>
                  <a:pt x="4142594" y="1325428"/>
                  <a:pt x="4172659" y="1303737"/>
                  <a:pt x="3969837" y="1323439"/>
                </a:cubicBezTo>
                <a:cubicBezTo>
                  <a:pt x="3767015" y="1343141"/>
                  <a:pt x="3713445" y="1312093"/>
                  <a:pt x="3600550" y="1323439"/>
                </a:cubicBezTo>
                <a:cubicBezTo>
                  <a:pt x="3487655" y="1334785"/>
                  <a:pt x="3339972" y="1322035"/>
                  <a:pt x="3231263" y="1323439"/>
                </a:cubicBezTo>
                <a:cubicBezTo>
                  <a:pt x="3122554" y="1324843"/>
                  <a:pt x="2896218" y="1254801"/>
                  <a:pt x="2585010" y="1323439"/>
                </a:cubicBezTo>
                <a:cubicBezTo>
                  <a:pt x="2273802" y="1392077"/>
                  <a:pt x="2386104" y="1281632"/>
                  <a:pt x="2215723" y="1323439"/>
                </a:cubicBezTo>
                <a:cubicBezTo>
                  <a:pt x="2045342" y="1365246"/>
                  <a:pt x="1652260" y="1253542"/>
                  <a:pt x="1500229" y="1323439"/>
                </a:cubicBezTo>
                <a:cubicBezTo>
                  <a:pt x="1348198" y="1393336"/>
                  <a:pt x="1284572" y="1294948"/>
                  <a:pt x="1130942" y="1323439"/>
                </a:cubicBezTo>
                <a:cubicBezTo>
                  <a:pt x="977312" y="1351930"/>
                  <a:pt x="458976" y="1302377"/>
                  <a:pt x="0" y="1323439"/>
                </a:cubicBezTo>
                <a:cubicBezTo>
                  <a:pt x="-4085" y="1122884"/>
                  <a:pt x="14278" y="1105739"/>
                  <a:pt x="0" y="908761"/>
                </a:cubicBezTo>
                <a:cubicBezTo>
                  <a:pt x="-14278" y="711783"/>
                  <a:pt x="416" y="557893"/>
                  <a:pt x="0" y="467615"/>
                </a:cubicBezTo>
                <a:cubicBezTo>
                  <a:pt x="-416" y="377337"/>
                  <a:pt x="48817" y="19878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Let’s reread a couple excerpts to prep for our assessment: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Pages 143-145 &amp; 152-158. You will need to use text evidence from these excerpts to explain how differences in points of view create tension in the story.</a:t>
            </a:r>
          </a:p>
        </p:txBody>
      </p:sp>
    </p:spTree>
    <p:extLst>
      <p:ext uri="{BB962C8B-B14F-4D97-AF65-F5344CB8AC3E}">
        <p14:creationId xmlns:p14="http://schemas.microsoft.com/office/powerpoint/2010/main" val="274103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9D059-7A3E-4A4F-A118-D5964E32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3" y="509937"/>
            <a:ext cx="4096507" cy="13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2F91D-35FF-488E-9B6A-D37811DAA556}"/>
              </a:ext>
            </a:extLst>
          </p:cNvPr>
          <p:cNvSpPr txBox="1"/>
          <p:nvPr/>
        </p:nvSpPr>
        <p:spPr>
          <a:xfrm>
            <a:off x="414068" y="2505670"/>
            <a:ext cx="1103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Materials Needed: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 copy of the text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Your Affix List (found on pages 226-233 of your Unit 1-3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055D7-FC52-438D-8966-2D438EB42027}"/>
              </a:ext>
            </a:extLst>
          </p:cNvPr>
          <p:cNvSpPr txBox="1"/>
          <p:nvPr/>
        </p:nvSpPr>
        <p:spPr>
          <a:xfrm>
            <a:off x="414068" y="3533176"/>
            <a:ext cx="11567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when we analyze the effect created by differences in points of view we must:</a:t>
            </a:r>
          </a:p>
          <a:p>
            <a:endParaRPr lang="en-US" dirty="0"/>
          </a:p>
          <a:p>
            <a:r>
              <a:rPr lang="en-US" b="1" dirty="0"/>
              <a:t>Success Criteria for question :</a:t>
            </a:r>
          </a:p>
          <a:p>
            <a:pPr marL="342900" indent="-342900">
              <a:buAutoNum type="arabicPeriod"/>
            </a:pPr>
            <a:r>
              <a:rPr lang="en-US" dirty="0"/>
              <a:t>Explain the point of view from the 1</a:t>
            </a:r>
            <a:r>
              <a:rPr lang="en-US" baseline="30000" dirty="0"/>
              <a:t>st</a:t>
            </a:r>
            <a:r>
              <a:rPr lang="en-US" dirty="0"/>
              <a:t>  perspective (question 8A)</a:t>
            </a:r>
          </a:p>
          <a:p>
            <a:pPr marL="342900" indent="-342900">
              <a:buAutoNum type="arabicPeriod"/>
            </a:pPr>
            <a:r>
              <a:rPr lang="en-US" dirty="0"/>
              <a:t>Explain the point of view from the 2</a:t>
            </a:r>
            <a:r>
              <a:rPr lang="en-US" baseline="30000" dirty="0"/>
              <a:t>nd</a:t>
            </a:r>
            <a:r>
              <a:rPr lang="en-US" dirty="0"/>
              <a:t> perspective (question 8B)</a:t>
            </a:r>
          </a:p>
          <a:p>
            <a:pPr marL="342900" indent="-342900">
              <a:buAutoNum type="arabicPeriod"/>
            </a:pPr>
            <a:r>
              <a:rPr lang="en-US" dirty="0"/>
              <a:t>Explain how these differences create an effect (tension…) using cited or paraphrased text evidence. (question 8C)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DB330-DE29-446B-81CE-07B1C29E9B6D}"/>
              </a:ext>
            </a:extLst>
          </p:cNvPr>
          <p:cNvSpPr txBox="1"/>
          <p:nvPr/>
        </p:nvSpPr>
        <p:spPr>
          <a:xfrm>
            <a:off x="4520241" y="205863"/>
            <a:ext cx="7545237" cy="186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Learning Targets: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I can determine the meaning of words and phrases using context and word parts (prefixes, roots and suffixes).</a:t>
            </a:r>
            <a:r>
              <a:rPr lang="en-US" dirty="0">
                <a:solidFill>
                  <a:srgbClr val="002060"/>
                </a:solidFill>
                <a:latin typeface="Franklin Gothic Book" panose="020F050202020403020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(Craft &amp; Structure LTa and Vocabulary LTa)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I can explain what effect is created by differences in the points of view of the characters and the reader.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(Key Ideas &amp; Detail LTa and Craft &amp; Structure LTc) </a:t>
            </a:r>
          </a:p>
        </p:txBody>
      </p:sp>
    </p:spTree>
    <p:extLst>
      <p:ext uri="{BB962C8B-B14F-4D97-AF65-F5344CB8AC3E}">
        <p14:creationId xmlns:p14="http://schemas.microsoft.com/office/powerpoint/2010/main" val="27619511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{7C883732-5895-46A7-B8B7-E1B76716777B}tf11429527_win32</Template>
  <TotalTime>43</TotalTime>
  <Words>629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Franklin Gothic Book</vt:lpstr>
      <vt:lpstr>Lato Extended</vt:lpstr>
      <vt:lpstr>1_RetrospectVTI</vt:lpstr>
      <vt:lpstr>M1 U1 L10 &amp; 11</vt:lpstr>
      <vt:lpstr>Let’s revisit Ch. 8 to review our Learning Target:</vt:lpstr>
      <vt:lpstr>Learning Target:  I can explain the effect created by differences in points of view.</vt:lpstr>
      <vt:lpstr>Module 1, Mid-Unit 1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 U1 L10 &amp; 11</dc:title>
  <dc:creator>Lewis, Melissa</dc:creator>
  <cp:lastModifiedBy>Lewis, Melissa</cp:lastModifiedBy>
  <cp:revision>1</cp:revision>
  <dcterms:created xsi:type="dcterms:W3CDTF">2021-09-13T21:51:35Z</dcterms:created>
  <dcterms:modified xsi:type="dcterms:W3CDTF">2021-09-13T22:35:14Z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