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E8C98-2B31-4ECD-B69A-174E65243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F3AC1-AE9C-4ADA-9416-1EF47D50F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CBAC3-0ABB-4B21-B4DB-E91956FE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0E5E3-2A3C-4F1D-B3F5-04C587A6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2E648-1D7D-4352-9B8F-CC918F2B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A7F6-AB8D-4463-ABA0-75BA27CF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8B339-05E1-4CDA-9E62-7DFA7FE71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90C8B-FC6F-434E-86F1-E01D2DC1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69518-4D1E-492D-80D9-AE758F35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60A4E-3D4A-498A-B552-1DDFF288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5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41B519-E457-41B7-AF10-D8DBBEB0C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814DC-8D40-4568-A351-8A8CCD70D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8278C-123E-40AD-965E-7DC32C40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072E8-E3CD-438B-AD55-7846D3F4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0BF29-1135-4D21-9E52-BCD3FFFE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6597E-415D-478F-93A9-64B456AC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2DC73-BBB7-4568-880D-FCC63F3FE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6DE99-27BE-49D5-A69B-F5911606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497E7-09FA-45A9-A3BA-1A599B61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3DF82-83AD-4282-95E3-8355BC32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D8B5-96B3-4F12-8F89-AEF66FA5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5E1CD-AB32-4B9E-9478-EA0FAD5FE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1453C-D6FF-45F0-AF5E-B7677E68E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DA46C-339D-49AA-B872-41D8DCB6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D32C0-6E3F-424A-A3AE-166E6E4B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D597-0EEE-4F80-962E-F224B47B7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45C1D-56C8-4BD1-82F6-5050F4C97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95C9F-D794-498D-B266-1D9A4BE52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A54CA-E734-4C5D-A1A3-020F0406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94904-8C4D-48B6-9016-E13D2350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C9961-A2FC-48C6-80E2-3AE41DC7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B4438-B479-4AB5-B943-0BBE8749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839DD-5B47-4DFE-9BEE-6D92802A7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06DFC-D2C9-402A-8978-19FF5A4BD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8DCBC-64C3-4B6A-8606-9E2725F8F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E7DEDC-7DB7-4CA8-83C5-5AC99D31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F88771-4B50-41F5-87DF-30CBFB52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DD6806-0430-4F4B-AC4B-6428C869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6CEC2-2FCE-4286-B8B0-9088B3C8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7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4FA1-CECA-437E-B97A-3A0D9744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01EFBD-D5C3-45AD-8E21-29CBEF7A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11AB6-3E48-4B95-AA8D-2A3504B55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6102C-8A9D-4F89-A4A5-241957FD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600E8-D925-44A9-8AE7-8F6222AC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E8CD2-ED39-4B66-8F3B-798C5844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EAAB5-4852-4D3D-BC4C-ED4BD2E9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7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5BEA5-2160-40FB-98B9-A1E6DFD6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9A950-973F-45E8-ADEE-4978E8594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4C75F-DA18-45C8-9733-142DC638A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A7971-8597-46E4-AEA6-EA5D80AE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2D262-14D0-4C7F-9FE7-56891C79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C103F-8EC4-4A7A-B1A0-F14B540D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9751A-6603-4EB0-9B09-BB4F203F5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462A8-4D54-4E17-9B17-91476E2B6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23CF5-62F3-49F5-8BB6-D39DB016D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DCA07-E23C-4578-AB6D-55FB6B2B4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E8A04-159F-453E-BBB5-0C38934C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B7B68-C96D-40C9-9FA7-7902FBAB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4CDEF-D056-4EAA-8574-EFE69BEB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7BE7A-50A9-4644-B590-174E31E07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9E3F3-34F4-4B08-AC2C-AFC6BD7D3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1FA98-DD44-4198-AEC4-171D06538C0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435F8-357C-472F-B444-21C5A901E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C64E0-01BD-4E4C-8584-8A35AFFE9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0DA9-4024-4F50-BBE1-DBCB5287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7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SqN25dpPig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32D1F5-6849-48F2-800E-1707D3318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16" y="395436"/>
            <a:ext cx="7011378" cy="24768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42EC7E-627C-415C-A6FF-6B7F2B63A4E5}"/>
              </a:ext>
            </a:extLst>
          </p:cNvPr>
          <p:cNvSpPr txBox="1"/>
          <p:nvPr/>
        </p:nvSpPr>
        <p:spPr>
          <a:xfrm>
            <a:off x="712448" y="3689084"/>
            <a:ext cx="106362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I can identify strategies to answer selected response questions.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ctr"/>
            <a:r>
              <a:rPr lang="en-US" sz="1600" b="0" i="0" dirty="0">
                <a:solidFill>
                  <a:srgbClr val="2D3B45"/>
                </a:solidFill>
                <a:effectLst/>
                <a:latin typeface="Lato Extended"/>
              </a:rPr>
              <a:t>(Key Ideas &amp; Details </a:t>
            </a:r>
            <a:r>
              <a:rPr lang="en-US" sz="1600" b="0" i="0" dirty="0" err="1">
                <a:solidFill>
                  <a:srgbClr val="2D3B45"/>
                </a:solidFill>
                <a:effectLst/>
                <a:latin typeface="Lato Extended"/>
              </a:rPr>
              <a:t>LTa</a:t>
            </a:r>
            <a:r>
              <a:rPr lang="en-US" sz="1600" b="0" i="0" dirty="0">
                <a:solidFill>
                  <a:srgbClr val="2D3B45"/>
                </a:solidFill>
                <a:effectLst/>
                <a:latin typeface="Lato Extended"/>
              </a:rPr>
              <a:t>)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ctr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I can find the gist of chapter 2 of </a:t>
            </a:r>
            <a:r>
              <a:rPr lang="en-US" sz="1800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.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ctr"/>
            <a:r>
              <a:rPr lang="en-US" sz="1600" b="0" i="0" dirty="0">
                <a:solidFill>
                  <a:srgbClr val="2D3B45"/>
                </a:solidFill>
                <a:effectLst/>
                <a:latin typeface="Lato Extended"/>
              </a:rPr>
              <a:t>(Key Ideas &amp; Details </a:t>
            </a:r>
            <a:r>
              <a:rPr lang="en-US" sz="1600" b="0" i="0" dirty="0" err="1">
                <a:solidFill>
                  <a:srgbClr val="2D3B45"/>
                </a:solidFill>
                <a:effectLst/>
                <a:latin typeface="Lato Extended"/>
              </a:rPr>
              <a:t>LTc</a:t>
            </a:r>
            <a:r>
              <a:rPr lang="en-US" sz="1600" b="0" i="0" dirty="0">
                <a:solidFill>
                  <a:srgbClr val="2D3B45"/>
                </a:solidFill>
                <a:effectLst/>
                <a:latin typeface="Lato Extended"/>
              </a:rPr>
              <a:t>)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ctr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I can explain what effect is created by differences in the points of view of the characters and the reader in the chapter 2 excerpt of </a:t>
            </a:r>
            <a:r>
              <a:rPr lang="en-US" sz="1800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. 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ctr"/>
            <a:r>
              <a:rPr lang="en-US" sz="1600" b="0" i="0" dirty="0">
                <a:solidFill>
                  <a:srgbClr val="2D3B45"/>
                </a:solidFill>
                <a:effectLst/>
                <a:latin typeface="Lato Extended"/>
              </a:rPr>
              <a:t>(Craft &amp; Structure </a:t>
            </a:r>
            <a:r>
              <a:rPr lang="en-US" sz="1600" b="0" i="0" dirty="0" err="1">
                <a:solidFill>
                  <a:srgbClr val="2D3B45"/>
                </a:solidFill>
                <a:effectLst/>
                <a:latin typeface="Lato Extended"/>
              </a:rPr>
              <a:t>LTc</a:t>
            </a:r>
            <a:r>
              <a:rPr lang="en-US" sz="1600" b="0" i="0" dirty="0">
                <a:solidFill>
                  <a:srgbClr val="2D3B45"/>
                </a:solidFill>
                <a:effectLst/>
                <a:latin typeface="Lato Extended"/>
              </a:rPr>
              <a:t>)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</p:txBody>
      </p:sp>
    </p:spTree>
    <p:extLst>
      <p:ext uri="{BB962C8B-B14F-4D97-AF65-F5344CB8AC3E}">
        <p14:creationId xmlns:p14="http://schemas.microsoft.com/office/powerpoint/2010/main" val="83152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E9361D0E-0B35-42DA-8779-9780B96F5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ECC08E-F4F5-429A-B70B-B378AC0B0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514"/>
            <a:ext cx="4767943" cy="6843486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Online Media 1" title="Point of View">
            <a:hlinkClick r:id="" action="ppaction://media"/>
            <a:extLst>
              <a:ext uri="{FF2B5EF4-FFF2-40B4-BE49-F238E27FC236}">
                <a16:creationId xmlns:a16="http://schemas.microsoft.com/office/drawing/2014/main" id="{4D739418-72F9-4F4B-9D90-247D72557A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69218" y="823902"/>
            <a:ext cx="6772877" cy="38266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3CF7E2-8C04-4931-98EA-1EA22D606F28}"/>
              </a:ext>
            </a:extLst>
          </p:cNvPr>
          <p:cNvSpPr txBox="1"/>
          <p:nvPr/>
        </p:nvSpPr>
        <p:spPr>
          <a:xfrm>
            <a:off x="53677" y="871442"/>
            <a:ext cx="4585641" cy="37791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i="0" dirty="0">
                <a:solidFill>
                  <a:schemeClr val="bg1"/>
                </a:solidFill>
                <a:effectLst/>
              </a:rPr>
              <a:t>Point of View</a:t>
            </a:r>
            <a:r>
              <a:rPr lang="en-US" sz="2400" b="0" i="0" dirty="0">
                <a:solidFill>
                  <a:schemeClr val="bg1"/>
                </a:solidFill>
                <a:effectLst/>
              </a:rPr>
              <a:t>: in narrative texts, the narrator's position in relation to the story being told; it shows the opinions or feelings of the characters involved in a situation; it is  what the author allows the reader to "hear" or "see" what is happening.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3CF7E2-8C04-4931-98EA-1EA22D606F28}"/>
              </a:ext>
            </a:extLst>
          </p:cNvPr>
          <p:cNvSpPr txBox="1"/>
          <p:nvPr/>
        </p:nvSpPr>
        <p:spPr>
          <a:xfrm>
            <a:off x="670705" y="2115142"/>
            <a:ext cx="11226559" cy="3068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0" dirty="0">
                <a:solidFill>
                  <a:srgbClr val="2D3B45"/>
                </a:solidFill>
                <a:effectLst/>
                <a:latin typeface="Lato Extended"/>
              </a:rPr>
              <a:t>Learning Target:  I can explain what effect is created by differences in the points of view of the characters and the reader.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Chapter 2 Vocabulary: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Presumed -  to take for granted, assume, or suppose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Decisively - in a manner that settles an issue convincingly or produces a definite result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Spitefully - showing or caused by malice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Flounced - move in an exaggeratedly impatient or angry manner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ESP - extrasensory perception; the ability to know things (such as what a person is thinking or what will happen in the future) that cannot be known by normal use of senses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765FFA6B-B8C3-45DC-8475-228BEF8A7E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21" b="6397"/>
          <a:stretch/>
        </p:blipFill>
        <p:spPr>
          <a:xfrm>
            <a:off x="327349" y="381723"/>
            <a:ext cx="4233706" cy="128851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0A8C393-67CD-42FB-BC78-87DA2516DADF}"/>
              </a:ext>
            </a:extLst>
          </p:cNvPr>
          <p:cNvSpPr txBox="1"/>
          <p:nvPr/>
        </p:nvSpPr>
        <p:spPr>
          <a:xfrm>
            <a:off x="4888403" y="238923"/>
            <a:ext cx="6976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Today we are going to read excerpts (sections) of Chapter 2.  Follow along as we read pages 32-36 and page 43</a:t>
            </a:r>
          </a:p>
        </p:txBody>
      </p:sp>
    </p:spTree>
    <p:extLst>
      <p:ext uri="{BB962C8B-B14F-4D97-AF65-F5344CB8AC3E}">
        <p14:creationId xmlns:p14="http://schemas.microsoft.com/office/powerpoint/2010/main" val="342252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EC9B50-3CF1-4DD5-95E3-26DBF6F76FF0}"/>
              </a:ext>
            </a:extLst>
          </p:cNvPr>
          <p:cNvSpPr txBox="1"/>
          <p:nvPr/>
        </p:nvSpPr>
        <p:spPr>
          <a:xfrm>
            <a:off x="1447335" y="2907218"/>
            <a:ext cx="950863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Synopsis: </a:t>
            </a:r>
            <a:r>
              <a:rPr lang="en-US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 Chapter 2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/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Chapter 2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Odilia’s sisters begin packing for Mexico, but Odilia has a different plan.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Odilia tries to tell Mama about the girls’ plan and is unsuccessful.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Odilia tries to trick her sisters into believing that their mother is home.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The girls sneak out of the house at night in Papa’s old car, planning to leave without Odilia.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Odilia reluctantly joins them instead of letting her sisters go by themselves.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14AB6-2C92-4B37-B989-D2C566DE5A58}"/>
              </a:ext>
            </a:extLst>
          </p:cNvPr>
          <p:cNvSpPr txBox="1"/>
          <p:nvPr/>
        </p:nvSpPr>
        <p:spPr>
          <a:xfrm>
            <a:off x="319759" y="5256890"/>
            <a:ext cx="114608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Turn to page 8 in your workbook. In the blank space, write the gist of chapter 2. (1-2 sentences) Use the synopsis to help you formulate your response.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4B4746-D460-494D-8F5F-7F96AAF47F10}"/>
              </a:ext>
            </a:extLst>
          </p:cNvPr>
          <p:cNvSpPr txBox="1"/>
          <p:nvPr/>
        </p:nvSpPr>
        <p:spPr>
          <a:xfrm>
            <a:off x="7253493" y="403965"/>
            <a:ext cx="452712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2D3B45"/>
                </a:solidFill>
                <a:latin typeface="Lato Extended"/>
              </a:rPr>
              <a:t>Learning Target:</a:t>
            </a:r>
          </a:p>
          <a:p>
            <a:pPr algn="ctr"/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I can find the gist of chapter 2 of </a:t>
            </a:r>
            <a:r>
              <a:rPr lang="en-US" sz="1800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sz="1800" b="1" i="0" dirty="0">
                <a:solidFill>
                  <a:srgbClr val="2D3B45"/>
                </a:solidFill>
                <a:effectLst/>
                <a:latin typeface="Lato Extended"/>
              </a:rPr>
              <a:t>.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ctr"/>
            <a:r>
              <a:rPr lang="en-US" sz="1600" b="0" i="0" dirty="0">
                <a:solidFill>
                  <a:srgbClr val="2D3B45"/>
                </a:solidFill>
                <a:effectLst/>
                <a:latin typeface="Lato Extended"/>
              </a:rPr>
              <a:t>(Key Ideas &amp; Details </a:t>
            </a:r>
            <a:r>
              <a:rPr lang="en-US" sz="1600" b="0" i="0" dirty="0" err="1">
                <a:solidFill>
                  <a:srgbClr val="2D3B45"/>
                </a:solidFill>
                <a:effectLst/>
                <a:latin typeface="Lato Extended"/>
              </a:rPr>
              <a:t>LTc</a:t>
            </a:r>
            <a:r>
              <a:rPr lang="en-US" sz="1600" b="0" i="0" dirty="0">
                <a:solidFill>
                  <a:srgbClr val="2D3B45"/>
                </a:solidFill>
                <a:effectLst/>
                <a:latin typeface="Lato Extended"/>
              </a:rPr>
              <a:t>)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1C6815-80E1-40D1-B12F-7248D24C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59" y="338219"/>
            <a:ext cx="682942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3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A5F136-25CD-41D7-BC5F-7C989A5578C6}"/>
              </a:ext>
            </a:extLst>
          </p:cNvPr>
          <p:cNvSpPr txBox="1"/>
          <p:nvPr/>
        </p:nvSpPr>
        <p:spPr>
          <a:xfrm>
            <a:off x="656349" y="1323202"/>
            <a:ext cx="1020986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Point of view is the way the author allows the reader to “hear” and “see” what is happening. </a:t>
            </a:r>
          </a:p>
          <a:p>
            <a:endParaRPr lang="en-US" sz="2000" dirty="0"/>
          </a:p>
          <a:p>
            <a:r>
              <a:rPr lang="en-US" sz="2000" dirty="0"/>
              <a:t>Authors often </a:t>
            </a:r>
            <a:r>
              <a:rPr lang="en-US" sz="2000" b="1" dirty="0"/>
              <a:t>create differences between different characters’ points of view</a:t>
            </a:r>
            <a:r>
              <a:rPr lang="en-US" sz="2000" dirty="0"/>
              <a:t>, </a:t>
            </a:r>
            <a:r>
              <a:rPr lang="en-US" sz="2000" b="1" dirty="0"/>
              <a:t>as well as your point of view as a reader</a:t>
            </a:r>
            <a:r>
              <a:rPr lang="en-US" sz="2000" dirty="0"/>
              <a:t>. Different characters have different feelings and opinions about what is going on, and so do readers. </a:t>
            </a:r>
          </a:p>
          <a:p>
            <a:endParaRPr lang="en-US" sz="2000" dirty="0"/>
          </a:p>
          <a:p>
            <a:r>
              <a:rPr lang="en-US" sz="2000" dirty="0"/>
              <a:t>These differences in point of view between characters and the audience </a:t>
            </a:r>
            <a:r>
              <a:rPr lang="en-US" sz="2000" b="1" dirty="0"/>
              <a:t>can create different effects</a:t>
            </a:r>
            <a:r>
              <a:rPr lang="en-US" sz="2000" dirty="0"/>
              <a:t>, such as </a:t>
            </a:r>
            <a:r>
              <a:rPr lang="en-US" sz="2000" i="1" dirty="0"/>
              <a:t>suspense</a:t>
            </a:r>
            <a:r>
              <a:rPr lang="en-US" sz="2000" dirty="0"/>
              <a:t> or </a:t>
            </a:r>
            <a:r>
              <a:rPr lang="en-US" sz="2000" i="1" dirty="0"/>
              <a:t>humor</a:t>
            </a:r>
            <a:r>
              <a:rPr lang="en-US" sz="2000" dirty="0"/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706CA2-236F-4B6F-9A47-644E632F211B}"/>
              </a:ext>
            </a:extLst>
          </p:cNvPr>
          <p:cNvSpPr txBox="1"/>
          <p:nvPr/>
        </p:nvSpPr>
        <p:spPr>
          <a:xfrm>
            <a:off x="1722213" y="4125734"/>
            <a:ext cx="987888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does the author use differences in the points of view of the characters and the reader to create effects like suspense or humor? </a:t>
            </a:r>
          </a:p>
          <a:p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Using the first person point of view, the author enables the reader to see some events that the other characters don’t see. </a:t>
            </a:r>
          </a:p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The author reveals to the reader what the narrator is thinking or feeling that the characters in the novel don’t know. </a:t>
            </a:r>
          </a:p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 We feel the feelings of the narrator.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C612EC-3C75-4A59-9E21-708C5F8A476A}"/>
              </a:ext>
            </a:extLst>
          </p:cNvPr>
          <p:cNvSpPr txBox="1"/>
          <p:nvPr/>
        </p:nvSpPr>
        <p:spPr>
          <a:xfrm>
            <a:off x="555372" y="310620"/>
            <a:ext cx="105520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2060"/>
                </a:solidFill>
                <a:effectLst/>
                <a:latin typeface="Lato Extended"/>
              </a:rPr>
              <a:t>Learning Target:  I can explain what effect is created by differences in the 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Lato Extended"/>
              </a:rPr>
              <a:t>points of view </a:t>
            </a:r>
            <a:r>
              <a:rPr lang="en-US" b="1" i="0" dirty="0">
                <a:solidFill>
                  <a:srgbClr val="002060"/>
                </a:solidFill>
                <a:effectLst/>
                <a:latin typeface="Lato Extended"/>
              </a:rPr>
              <a:t>of the characters and the reader in the chapter 2 excerpt of </a:t>
            </a:r>
            <a:r>
              <a:rPr lang="en-US" b="1" i="1" dirty="0">
                <a:solidFill>
                  <a:srgbClr val="002060"/>
                </a:solidFill>
                <a:effectLst/>
                <a:latin typeface="Lato Extended"/>
              </a:rPr>
              <a:t>Summer of the Mariposas</a:t>
            </a:r>
            <a:r>
              <a:rPr lang="en-US" b="1" i="0" dirty="0">
                <a:solidFill>
                  <a:srgbClr val="002060"/>
                </a:solidFill>
                <a:effectLst/>
                <a:latin typeface="Lato Extended"/>
              </a:rPr>
              <a:t>. 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F7B713-C8A4-4248-A672-484A8EABB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20" y="2344898"/>
            <a:ext cx="6897063" cy="2572109"/>
          </a:xfrm>
          <a:custGeom>
            <a:avLst/>
            <a:gdLst>
              <a:gd name="connsiteX0" fmla="*/ 0 w 6897063"/>
              <a:gd name="connsiteY0" fmla="*/ 0 h 2572109"/>
              <a:gd name="connsiteX1" fmla="*/ 436814 w 6897063"/>
              <a:gd name="connsiteY1" fmla="*/ 0 h 2572109"/>
              <a:gd name="connsiteX2" fmla="*/ 873628 w 6897063"/>
              <a:gd name="connsiteY2" fmla="*/ 0 h 2572109"/>
              <a:gd name="connsiteX3" fmla="*/ 1448383 w 6897063"/>
              <a:gd name="connsiteY3" fmla="*/ 0 h 2572109"/>
              <a:gd name="connsiteX4" fmla="*/ 1816227 w 6897063"/>
              <a:gd name="connsiteY4" fmla="*/ 0 h 2572109"/>
              <a:gd name="connsiteX5" fmla="*/ 2390982 w 6897063"/>
              <a:gd name="connsiteY5" fmla="*/ 0 h 2572109"/>
              <a:gd name="connsiteX6" fmla="*/ 2965737 w 6897063"/>
              <a:gd name="connsiteY6" fmla="*/ 0 h 2572109"/>
              <a:gd name="connsiteX7" fmla="*/ 3678434 w 6897063"/>
              <a:gd name="connsiteY7" fmla="*/ 0 h 2572109"/>
              <a:gd name="connsiteX8" fmla="*/ 4391130 w 6897063"/>
              <a:gd name="connsiteY8" fmla="*/ 0 h 2572109"/>
              <a:gd name="connsiteX9" fmla="*/ 4965885 w 6897063"/>
              <a:gd name="connsiteY9" fmla="*/ 0 h 2572109"/>
              <a:gd name="connsiteX10" fmla="*/ 5471670 w 6897063"/>
              <a:gd name="connsiteY10" fmla="*/ 0 h 2572109"/>
              <a:gd name="connsiteX11" fmla="*/ 5839513 w 6897063"/>
              <a:gd name="connsiteY11" fmla="*/ 0 h 2572109"/>
              <a:gd name="connsiteX12" fmla="*/ 6897063 w 6897063"/>
              <a:gd name="connsiteY12" fmla="*/ 0 h 2572109"/>
              <a:gd name="connsiteX13" fmla="*/ 6897063 w 6897063"/>
              <a:gd name="connsiteY13" fmla="*/ 488701 h 2572109"/>
              <a:gd name="connsiteX14" fmla="*/ 6897063 w 6897063"/>
              <a:gd name="connsiteY14" fmla="*/ 1028844 h 2572109"/>
              <a:gd name="connsiteX15" fmla="*/ 6897063 w 6897063"/>
              <a:gd name="connsiteY15" fmla="*/ 1594708 h 2572109"/>
              <a:gd name="connsiteX16" fmla="*/ 6897063 w 6897063"/>
              <a:gd name="connsiteY16" fmla="*/ 2109129 h 2572109"/>
              <a:gd name="connsiteX17" fmla="*/ 6897063 w 6897063"/>
              <a:gd name="connsiteY17" fmla="*/ 2572109 h 2572109"/>
              <a:gd name="connsiteX18" fmla="*/ 6184366 w 6897063"/>
              <a:gd name="connsiteY18" fmla="*/ 2572109 h 2572109"/>
              <a:gd name="connsiteX19" fmla="*/ 5816523 w 6897063"/>
              <a:gd name="connsiteY19" fmla="*/ 2572109 h 2572109"/>
              <a:gd name="connsiteX20" fmla="*/ 5379709 w 6897063"/>
              <a:gd name="connsiteY20" fmla="*/ 2572109 h 2572109"/>
              <a:gd name="connsiteX21" fmla="*/ 4942895 w 6897063"/>
              <a:gd name="connsiteY21" fmla="*/ 2572109 h 2572109"/>
              <a:gd name="connsiteX22" fmla="*/ 4368140 w 6897063"/>
              <a:gd name="connsiteY22" fmla="*/ 2572109 h 2572109"/>
              <a:gd name="connsiteX23" fmla="*/ 3793385 w 6897063"/>
              <a:gd name="connsiteY23" fmla="*/ 2572109 h 2572109"/>
              <a:gd name="connsiteX24" fmla="*/ 3356571 w 6897063"/>
              <a:gd name="connsiteY24" fmla="*/ 2572109 h 2572109"/>
              <a:gd name="connsiteX25" fmla="*/ 2781815 w 6897063"/>
              <a:gd name="connsiteY25" fmla="*/ 2572109 h 2572109"/>
              <a:gd name="connsiteX26" fmla="*/ 2069119 w 6897063"/>
              <a:gd name="connsiteY26" fmla="*/ 2572109 h 2572109"/>
              <a:gd name="connsiteX27" fmla="*/ 1425393 w 6897063"/>
              <a:gd name="connsiteY27" fmla="*/ 2572109 h 2572109"/>
              <a:gd name="connsiteX28" fmla="*/ 781667 w 6897063"/>
              <a:gd name="connsiteY28" fmla="*/ 2572109 h 2572109"/>
              <a:gd name="connsiteX29" fmla="*/ 0 w 6897063"/>
              <a:gd name="connsiteY29" fmla="*/ 2572109 h 2572109"/>
              <a:gd name="connsiteX30" fmla="*/ 0 w 6897063"/>
              <a:gd name="connsiteY30" fmla="*/ 2057687 h 2572109"/>
              <a:gd name="connsiteX31" fmla="*/ 0 w 6897063"/>
              <a:gd name="connsiteY31" fmla="*/ 1620429 h 2572109"/>
              <a:gd name="connsiteX32" fmla="*/ 0 w 6897063"/>
              <a:gd name="connsiteY32" fmla="*/ 1054565 h 2572109"/>
              <a:gd name="connsiteX33" fmla="*/ 0 w 6897063"/>
              <a:gd name="connsiteY33" fmla="*/ 591585 h 2572109"/>
              <a:gd name="connsiteX34" fmla="*/ 0 w 6897063"/>
              <a:gd name="connsiteY34" fmla="*/ 0 h 25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897063" h="2572109" fill="none" extrusionOk="0">
                <a:moveTo>
                  <a:pt x="0" y="0"/>
                </a:moveTo>
                <a:cubicBezTo>
                  <a:pt x="193959" y="-15317"/>
                  <a:pt x="222190" y="563"/>
                  <a:pt x="436814" y="0"/>
                </a:cubicBezTo>
                <a:cubicBezTo>
                  <a:pt x="651438" y="-563"/>
                  <a:pt x="697219" y="39261"/>
                  <a:pt x="873628" y="0"/>
                </a:cubicBezTo>
                <a:cubicBezTo>
                  <a:pt x="1050037" y="-39261"/>
                  <a:pt x="1321642" y="68144"/>
                  <a:pt x="1448383" y="0"/>
                </a:cubicBezTo>
                <a:cubicBezTo>
                  <a:pt x="1575125" y="-68144"/>
                  <a:pt x="1660523" y="28858"/>
                  <a:pt x="1816227" y="0"/>
                </a:cubicBezTo>
                <a:cubicBezTo>
                  <a:pt x="1971931" y="-28858"/>
                  <a:pt x="2112420" y="56157"/>
                  <a:pt x="2390982" y="0"/>
                </a:cubicBezTo>
                <a:cubicBezTo>
                  <a:pt x="2669544" y="-56157"/>
                  <a:pt x="2794958" y="36220"/>
                  <a:pt x="2965737" y="0"/>
                </a:cubicBezTo>
                <a:cubicBezTo>
                  <a:pt x="3136516" y="-36220"/>
                  <a:pt x="3519926" y="37953"/>
                  <a:pt x="3678434" y="0"/>
                </a:cubicBezTo>
                <a:cubicBezTo>
                  <a:pt x="3836942" y="-37953"/>
                  <a:pt x="4241034" y="44991"/>
                  <a:pt x="4391130" y="0"/>
                </a:cubicBezTo>
                <a:cubicBezTo>
                  <a:pt x="4541226" y="-44991"/>
                  <a:pt x="4754549" y="43882"/>
                  <a:pt x="4965885" y="0"/>
                </a:cubicBezTo>
                <a:cubicBezTo>
                  <a:pt x="5177222" y="-43882"/>
                  <a:pt x="5256762" y="22108"/>
                  <a:pt x="5471670" y="0"/>
                </a:cubicBezTo>
                <a:cubicBezTo>
                  <a:pt x="5686578" y="-22108"/>
                  <a:pt x="5744508" y="37681"/>
                  <a:pt x="5839513" y="0"/>
                </a:cubicBezTo>
                <a:cubicBezTo>
                  <a:pt x="5934518" y="-37681"/>
                  <a:pt x="6659416" y="3863"/>
                  <a:pt x="6897063" y="0"/>
                </a:cubicBezTo>
                <a:cubicBezTo>
                  <a:pt x="6927249" y="141949"/>
                  <a:pt x="6845145" y="291111"/>
                  <a:pt x="6897063" y="488701"/>
                </a:cubicBezTo>
                <a:cubicBezTo>
                  <a:pt x="6948981" y="686291"/>
                  <a:pt x="6889398" y="766704"/>
                  <a:pt x="6897063" y="1028844"/>
                </a:cubicBezTo>
                <a:cubicBezTo>
                  <a:pt x="6904728" y="1290984"/>
                  <a:pt x="6883521" y="1362053"/>
                  <a:pt x="6897063" y="1594708"/>
                </a:cubicBezTo>
                <a:cubicBezTo>
                  <a:pt x="6910605" y="1827363"/>
                  <a:pt x="6837454" y="1905784"/>
                  <a:pt x="6897063" y="2109129"/>
                </a:cubicBezTo>
                <a:cubicBezTo>
                  <a:pt x="6956672" y="2312474"/>
                  <a:pt x="6873998" y="2471257"/>
                  <a:pt x="6897063" y="2572109"/>
                </a:cubicBezTo>
                <a:cubicBezTo>
                  <a:pt x="6621624" y="2609373"/>
                  <a:pt x="6429752" y="2488275"/>
                  <a:pt x="6184366" y="2572109"/>
                </a:cubicBezTo>
                <a:cubicBezTo>
                  <a:pt x="5938980" y="2655943"/>
                  <a:pt x="5922030" y="2561634"/>
                  <a:pt x="5816523" y="2572109"/>
                </a:cubicBezTo>
                <a:cubicBezTo>
                  <a:pt x="5711016" y="2582584"/>
                  <a:pt x="5481315" y="2564575"/>
                  <a:pt x="5379709" y="2572109"/>
                </a:cubicBezTo>
                <a:cubicBezTo>
                  <a:pt x="5278103" y="2579643"/>
                  <a:pt x="5146420" y="2551722"/>
                  <a:pt x="4942895" y="2572109"/>
                </a:cubicBezTo>
                <a:cubicBezTo>
                  <a:pt x="4739370" y="2592496"/>
                  <a:pt x="4625785" y="2517270"/>
                  <a:pt x="4368140" y="2572109"/>
                </a:cubicBezTo>
                <a:cubicBezTo>
                  <a:pt x="4110496" y="2626948"/>
                  <a:pt x="3924383" y="2524813"/>
                  <a:pt x="3793385" y="2572109"/>
                </a:cubicBezTo>
                <a:cubicBezTo>
                  <a:pt x="3662387" y="2619405"/>
                  <a:pt x="3466057" y="2555843"/>
                  <a:pt x="3356571" y="2572109"/>
                </a:cubicBezTo>
                <a:cubicBezTo>
                  <a:pt x="3247085" y="2588375"/>
                  <a:pt x="3008734" y="2543667"/>
                  <a:pt x="2781815" y="2572109"/>
                </a:cubicBezTo>
                <a:cubicBezTo>
                  <a:pt x="2554896" y="2600551"/>
                  <a:pt x="2326458" y="2515242"/>
                  <a:pt x="2069119" y="2572109"/>
                </a:cubicBezTo>
                <a:cubicBezTo>
                  <a:pt x="1811780" y="2628976"/>
                  <a:pt x="1684050" y="2549954"/>
                  <a:pt x="1425393" y="2572109"/>
                </a:cubicBezTo>
                <a:cubicBezTo>
                  <a:pt x="1166736" y="2594264"/>
                  <a:pt x="1037484" y="2561659"/>
                  <a:pt x="781667" y="2572109"/>
                </a:cubicBezTo>
                <a:cubicBezTo>
                  <a:pt x="525850" y="2582559"/>
                  <a:pt x="368228" y="2562551"/>
                  <a:pt x="0" y="2572109"/>
                </a:cubicBezTo>
                <a:cubicBezTo>
                  <a:pt x="-1885" y="2346480"/>
                  <a:pt x="38208" y="2216189"/>
                  <a:pt x="0" y="2057687"/>
                </a:cubicBezTo>
                <a:cubicBezTo>
                  <a:pt x="-38208" y="1899185"/>
                  <a:pt x="22831" y="1772075"/>
                  <a:pt x="0" y="1620429"/>
                </a:cubicBezTo>
                <a:cubicBezTo>
                  <a:pt x="-22831" y="1468783"/>
                  <a:pt x="50071" y="1226604"/>
                  <a:pt x="0" y="1054565"/>
                </a:cubicBezTo>
                <a:cubicBezTo>
                  <a:pt x="-50071" y="882526"/>
                  <a:pt x="14931" y="796980"/>
                  <a:pt x="0" y="591585"/>
                </a:cubicBezTo>
                <a:cubicBezTo>
                  <a:pt x="-14931" y="386190"/>
                  <a:pt x="42034" y="143000"/>
                  <a:pt x="0" y="0"/>
                </a:cubicBezTo>
                <a:close/>
              </a:path>
              <a:path w="6897063" h="2572109" stroke="0" extrusionOk="0">
                <a:moveTo>
                  <a:pt x="0" y="0"/>
                </a:moveTo>
                <a:cubicBezTo>
                  <a:pt x="225967" y="-68042"/>
                  <a:pt x="411036" y="57964"/>
                  <a:pt x="643726" y="0"/>
                </a:cubicBezTo>
                <a:cubicBezTo>
                  <a:pt x="876416" y="-57964"/>
                  <a:pt x="944745" y="51419"/>
                  <a:pt x="1080540" y="0"/>
                </a:cubicBezTo>
                <a:cubicBezTo>
                  <a:pt x="1216335" y="-51419"/>
                  <a:pt x="1456266" y="29584"/>
                  <a:pt x="1793236" y="0"/>
                </a:cubicBezTo>
                <a:cubicBezTo>
                  <a:pt x="2130206" y="-29584"/>
                  <a:pt x="2267264" y="2932"/>
                  <a:pt x="2505933" y="0"/>
                </a:cubicBezTo>
                <a:cubicBezTo>
                  <a:pt x="2744602" y="-2932"/>
                  <a:pt x="2732883" y="31675"/>
                  <a:pt x="2942747" y="0"/>
                </a:cubicBezTo>
                <a:cubicBezTo>
                  <a:pt x="3152611" y="-31675"/>
                  <a:pt x="3432390" y="80851"/>
                  <a:pt x="3655443" y="0"/>
                </a:cubicBezTo>
                <a:cubicBezTo>
                  <a:pt x="3878496" y="-80851"/>
                  <a:pt x="4153047" y="3022"/>
                  <a:pt x="4368140" y="0"/>
                </a:cubicBezTo>
                <a:cubicBezTo>
                  <a:pt x="4583233" y="-3022"/>
                  <a:pt x="4660237" y="44253"/>
                  <a:pt x="4804954" y="0"/>
                </a:cubicBezTo>
                <a:cubicBezTo>
                  <a:pt x="4949671" y="-44253"/>
                  <a:pt x="5093960" y="18948"/>
                  <a:pt x="5241768" y="0"/>
                </a:cubicBezTo>
                <a:cubicBezTo>
                  <a:pt x="5389576" y="-18948"/>
                  <a:pt x="5686787" y="57142"/>
                  <a:pt x="5885494" y="0"/>
                </a:cubicBezTo>
                <a:cubicBezTo>
                  <a:pt x="6084201" y="-57142"/>
                  <a:pt x="6597696" y="6159"/>
                  <a:pt x="6897063" y="0"/>
                </a:cubicBezTo>
                <a:cubicBezTo>
                  <a:pt x="6943290" y="117359"/>
                  <a:pt x="6868024" y="246041"/>
                  <a:pt x="6897063" y="488701"/>
                </a:cubicBezTo>
                <a:cubicBezTo>
                  <a:pt x="6926102" y="731361"/>
                  <a:pt x="6870298" y="748194"/>
                  <a:pt x="6897063" y="951680"/>
                </a:cubicBezTo>
                <a:cubicBezTo>
                  <a:pt x="6923828" y="1155166"/>
                  <a:pt x="6843878" y="1295034"/>
                  <a:pt x="6897063" y="1440381"/>
                </a:cubicBezTo>
                <a:cubicBezTo>
                  <a:pt x="6950248" y="1585728"/>
                  <a:pt x="6845818" y="1740420"/>
                  <a:pt x="6897063" y="1877640"/>
                </a:cubicBezTo>
                <a:cubicBezTo>
                  <a:pt x="6948308" y="2014860"/>
                  <a:pt x="6889204" y="2323317"/>
                  <a:pt x="6897063" y="2572109"/>
                </a:cubicBezTo>
                <a:cubicBezTo>
                  <a:pt x="6752487" y="2630166"/>
                  <a:pt x="6521287" y="2503077"/>
                  <a:pt x="6184366" y="2572109"/>
                </a:cubicBezTo>
                <a:cubicBezTo>
                  <a:pt x="5847445" y="2641141"/>
                  <a:pt x="5928455" y="2565829"/>
                  <a:pt x="5678582" y="2572109"/>
                </a:cubicBezTo>
                <a:cubicBezTo>
                  <a:pt x="5428709" y="2578389"/>
                  <a:pt x="5273820" y="2538188"/>
                  <a:pt x="4965885" y="2572109"/>
                </a:cubicBezTo>
                <a:cubicBezTo>
                  <a:pt x="4657950" y="2606030"/>
                  <a:pt x="4513920" y="2539498"/>
                  <a:pt x="4253189" y="2572109"/>
                </a:cubicBezTo>
                <a:cubicBezTo>
                  <a:pt x="3992458" y="2604720"/>
                  <a:pt x="3828899" y="2505799"/>
                  <a:pt x="3540492" y="2572109"/>
                </a:cubicBezTo>
                <a:cubicBezTo>
                  <a:pt x="3252085" y="2638419"/>
                  <a:pt x="3087446" y="2568346"/>
                  <a:pt x="2896766" y="2572109"/>
                </a:cubicBezTo>
                <a:cubicBezTo>
                  <a:pt x="2706086" y="2575872"/>
                  <a:pt x="2506908" y="2541049"/>
                  <a:pt x="2184070" y="2572109"/>
                </a:cubicBezTo>
                <a:cubicBezTo>
                  <a:pt x="1861232" y="2603169"/>
                  <a:pt x="1789580" y="2531930"/>
                  <a:pt x="1678285" y="2572109"/>
                </a:cubicBezTo>
                <a:cubicBezTo>
                  <a:pt x="1566991" y="2612288"/>
                  <a:pt x="1428834" y="2528309"/>
                  <a:pt x="1241471" y="2572109"/>
                </a:cubicBezTo>
                <a:cubicBezTo>
                  <a:pt x="1054108" y="2615909"/>
                  <a:pt x="815723" y="2549186"/>
                  <a:pt x="666716" y="2572109"/>
                </a:cubicBezTo>
                <a:cubicBezTo>
                  <a:pt x="517709" y="2595032"/>
                  <a:pt x="314897" y="2507598"/>
                  <a:pt x="0" y="2572109"/>
                </a:cubicBezTo>
                <a:cubicBezTo>
                  <a:pt x="-22830" y="2436565"/>
                  <a:pt x="3735" y="2303386"/>
                  <a:pt x="0" y="2057687"/>
                </a:cubicBezTo>
                <a:cubicBezTo>
                  <a:pt x="-3735" y="1811988"/>
                  <a:pt x="42904" y="1748373"/>
                  <a:pt x="0" y="1594708"/>
                </a:cubicBezTo>
                <a:cubicBezTo>
                  <a:pt x="-42904" y="1441043"/>
                  <a:pt x="35586" y="1311231"/>
                  <a:pt x="0" y="1080286"/>
                </a:cubicBezTo>
                <a:cubicBezTo>
                  <a:pt x="-35586" y="849341"/>
                  <a:pt x="5593" y="737784"/>
                  <a:pt x="0" y="643027"/>
                </a:cubicBezTo>
                <a:cubicBezTo>
                  <a:pt x="-5593" y="548270"/>
                  <a:pt x="24754" y="182856"/>
                  <a:pt x="0" y="0"/>
                </a:cubicBezTo>
                <a:close/>
              </a:path>
            </a:pathLst>
          </a:custGeom>
          <a:ln w="3810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113665959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14D6ED-CF5D-4E3E-BF83-D2DEEEBB273E}"/>
              </a:ext>
            </a:extLst>
          </p:cNvPr>
          <p:cNvSpPr txBox="1"/>
          <p:nvPr/>
        </p:nvSpPr>
        <p:spPr>
          <a:xfrm>
            <a:off x="538542" y="323958"/>
            <a:ext cx="109391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D3B45"/>
                </a:solidFill>
                <a:effectLst/>
                <a:latin typeface="Lato Extended"/>
              </a:rPr>
              <a:t>Learning Target:  I can explain what effect is created by differences in the points of view of the characters and the reader in the chapter 2 excerpt of </a:t>
            </a:r>
            <a:r>
              <a:rPr lang="en-US" sz="2400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sz="2400" b="1" i="0" dirty="0">
                <a:solidFill>
                  <a:srgbClr val="2D3B45"/>
                </a:solidFill>
                <a:effectLst/>
                <a:latin typeface="Lato Extended"/>
              </a:rPr>
              <a:t>.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C97A36-BB1E-4A69-A6D7-B401FFC3EECF}"/>
              </a:ext>
            </a:extLst>
          </p:cNvPr>
          <p:cNvSpPr txBox="1"/>
          <p:nvPr/>
        </p:nvSpPr>
        <p:spPr>
          <a:xfrm>
            <a:off x="8125862" y="2629032"/>
            <a:ext cx="32289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Let’s turn to pages 9 &amp; 10 to practice how we address this Learning Target.</a:t>
            </a:r>
          </a:p>
        </p:txBody>
      </p:sp>
    </p:spTree>
    <p:extLst>
      <p:ext uri="{BB962C8B-B14F-4D97-AF65-F5344CB8AC3E}">
        <p14:creationId xmlns:p14="http://schemas.microsoft.com/office/powerpoint/2010/main" val="76234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39924F-D98C-4F77-8B06-161E80783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5" y="180521"/>
            <a:ext cx="6344535" cy="64969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1B274D-6202-4BA9-BEFC-8F0E8C60D782}"/>
              </a:ext>
            </a:extLst>
          </p:cNvPr>
          <p:cNvSpPr txBox="1"/>
          <p:nvPr/>
        </p:nvSpPr>
        <p:spPr>
          <a:xfrm>
            <a:off x="6748608" y="313175"/>
            <a:ext cx="4828647" cy="304698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2400" i="1" dirty="0"/>
              <a:t>It wasn’t at all how I had planned our night to end, but I figured all hope wasn’t lost. It was just easier to let my sisters think they’d won. However, the instant I buckled up I promised myself I’d surrender the body when we got to the international bridge — no matter what. (43)</a:t>
            </a:r>
          </a:p>
        </p:txBody>
      </p:sp>
    </p:spTree>
    <p:extLst>
      <p:ext uri="{BB962C8B-B14F-4D97-AF65-F5344CB8AC3E}">
        <p14:creationId xmlns:p14="http://schemas.microsoft.com/office/powerpoint/2010/main" val="234257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715</Words>
  <Application>Microsoft Office PowerPoint</Application>
  <PresentationFormat>Widescreen</PresentationFormat>
  <Paragraphs>41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 Extended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Melissa</dc:creator>
  <cp:lastModifiedBy>Lewis, Melissa</cp:lastModifiedBy>
  <cp:revision>3</cp:revision>
  <dcterms:created xsi:type="dcterms:W3CDTF">2021-09-02T00:14:15Z</dcterms:created>
  <dcterms:modified xsi:type="dcterms:W3CDTF">2021-09-12T21:19:56Z</dcterms:modified>
</cp:coreProperties>
</file>