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9357-EDFF-40C6-9CC2-0D6D2AC68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A234E-830E-4F68-8ECA-77A32E78E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F100C-9B48-4ABF-A429-312ACD1A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C62D5-936E-4AC9-A7CA-A1C3E690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27D52-4341-48BF-A3A1-54C5005B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6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051D-B839-4DD7-AF25-96242296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304BF-3E75-4EE8-BDE2-53E3B18B4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3A1F5-96F6-4976-B635-5D269C28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ED1F1-2DB4-40F2-B19C-431D76B2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EDB6A-FD69-4A9C-8DA0-2A0BA279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6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AEB75-888C-4A90-8E1B-37985F1E6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A154F-A86D-442A-AC53-1E9FD35F6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5141-E311-407F-B4C5-C00F0FFF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8DDEC-E4E9-4CC3-85C7-4BA453620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AD374-3A7B-43AB-A187-A5990FE1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9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C697-909E-4A55-AA05-8D6429B1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4F22-9D8E-4306-9850-475841A22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03023-1689-4741-91BA-24224AC5E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9E66-07DA-49CD-9ADD-AA13D66B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A3A3-70D5-442C-9F9F-34A2E961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5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EE71-C332-4869-BDEE-F77535A8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8F870-29A1-4B1D-8404-C1801E47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A5DAE-6FB4-49C7-BF0B-B05C3F22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C6EDA-9156-4C0A-B331-4A7CA0CD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44646-E6BE-4794-992F-544D2B5E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2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BBA8-2A4B-4CB8-9A39-483C9F58A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3DF46-463C-4F6B-A398-E432CD054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ECF99-C886-4399-9D88-D63F3A2B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CD9E2-AC4B-40BB-A36A-8337C39E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A0378-B7D3-4384-9EC8-90DE46F1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300CF-7DE0-41A6-B2AB-7CFEC1FF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4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7804C-C314-46F5-BA8A-C898D59D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62C1-DC2C-4D34-92F2-80D19D986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25210-75CB-4FE3-845E-E7A745B64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DA997-FCD0-456B-8FDE-D9CDA955B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4DEDA-F693-443C-A41E-A4467C220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1F255-E988-4DB7-839D-0FA609E2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4F847-76E4-4034-A146-E0612815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24F4E-A5BA-48F8-8B00-F73AB6F4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C7207-8861-4EA2-BD1F-FDEF4646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3486E-D1BE-4C6D-93D8-FCF79807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0D92D-2B39-4302-A256-47694F64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59826-93BC-4346-8CC4-2A4BE9AE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4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D81AB-90CF-4AF9-B9D3-64029648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673A9-D584-4C73-9CE4-399454DF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F08C0-98D8-4067-A2A3-DC72B6B0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2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76B4-512F-4DE2-B5AD-C74CA387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AF449-E171-4302-982A-5CD3154E4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7447D-516D-4538-AF0C-5E4A2EDC7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903E3-1142-46E3-B932-6DD2D830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8F084-AD3A-4167-8AEB-97B1D73A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84C28-CDD9-411A-8BB6-668B6F82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A117-2F4A-4F3E-B3A2-EC7D3795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03356-E801-42B5-BEF6-CFE74080B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6E076-A823-4A21-B5E7-25A2EF9FC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2D901-5BFA-4C8D-B195-C00600FD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048B3-338F-4B11-B0FE-3B5EE0BF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92EFD-614B-4386-B819-A083191D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8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CF5BB5-91F4-4D15-B250-89340EEE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3D1CF-DBB7-4B07-A015-CABD14864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4D67B-000F-4716-9BF8-DBD66C674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602B-0A15-432C-97AE-C0209A4E8066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ECDDF-4EC4-4090-8C61-534B055C1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DC5F0-0582-430D-AF2B-D632ADF3C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98790-73B6-44E2-8578-C18F482D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hyperlink" Target="M1%20U1%20L03%20Ch%202%20t-nJ3MWbzWXCJzo5AYEpbNdNM6roHEz8H.m4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9A82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8322BB-1D97-432B-BCBB-FE148B2E1C5F}"/>
              </a:ext>
            </a:extLst>
          </p:cNvPr>
          <p:cNvSpPr txBox="1"/>
          <p:nvPr/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M1 U1 L04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Explain how the author develops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15EEE-095E-4C7F-82A9-74D571A99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575" y="4844359"/>
            <a:ext cx="7188199" cy="18869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EBE227-9272-4368-952F-875118D2DFF5}"/>
              </a:ext>
            </a:extLst>
          </p:cNvPr>
          <p:cNvSpPr txBox="1"/>
          <p:nvPr/>
        </p:nvSpPr>
        <p:spPr>
          <a:xfrm>
            <a:off x="3621881" y="454034"/>
            <a:ext cx="8343900" cy="32598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</a:rPr>
              <a:t>I can identify strategies to answer selected response questions.</a:t>
            </a:r>
            <a:endParaRPr lang="en-US" sz="28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</a:rPr>
              <a:t>I can analyze how the setting shapes the characters and plot </a:t>
            </a:r>
            <a:r>
              <a:rPr lang="en-US" sz="2800" i="0" dirty="0">
                <a:effectLst/>
              </a:rPr>
              <a:t>in chapters 1 and 2 of A Long Walk to Water.</a:t>
            </a:r>
            <a:br>
              <a:rPr lang="en-US" sz="2800" b="0" i="0" dirty="0">
                <a:effectLst/>
              </a:rPr>
            </a:br>
            <a:r>
              <a:rPr lang="en-US" sz="1600" b="0" i="0" dirty="0">
                <a:effectLst/>
              </a:rPr>
              <a:t>(Key Ideas &amp; Details </a:t>
            </a:r>
            <a:r>
              <a:rPr lang="en-US" sz="1600" b="0" i="0" dirty="0" err="1">
                <a:effectLst/>
              </a:rPr>
              <a:t>LTa</a:t>
            </a:r>
            <a:r>
              <a:rPr lang="en-US" sz="1600" b="0" i="0" dirty="0">
                <a:effectLst/>
              </a:rPr>
              <a:t>, </a:t>
            </a:r>
            <a:r>
              <a:rPr lang="en-US" sz="1600" b="0" i="0" dirty="0" err="1">
                <a:effectLst/>
              </a:rPr>
              <a:t>LTc</a:t>
            </a:r>
            <a:r>
              <a:rPr lang="en-US" sz="1600" b="0" i="0" dirty="0">
                <a:effectLst/>
              </a:rPr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</a:rPr>
              <a:t>I can explain how the author developed Salva's and Nya's points of view </a:t>
            </a:r>
            <a:r>
              <a:rPr lang="en-US" sz="2800" i="0" dirty="0">
                <a:effectLst/>
              </a:rPr>
              <a:t>of life in chapter 2 of A Long Walk to Water.</a:t>
            </a:r>
            <a:br>
              <a:rPr lang="en-US" sz="2800" b="0" i="0" dirty="0">
                <a:effectLst/>
              </a:rPr>
            </a:br>
            <a:r>
              <a:rPr lang="en-US" sz="1600" b="0" i="0" dirty="0">
                <a:effectLst/>
              </a:rPr>
              <a:t>(Craft &amp; Structure </a:t>
            </a:r>
            <a:r>
              <a:rPr lang="en-US" sz="1600" b="0" i="0" dirty="0" err="1">
                <a:effectLst/>
              </a:rPr>
              <a:t>LTc</a:t>
            </a:r>
            <a:r>
              <a:rPr lang="en-US" sz="1600" b="0" i="0" dirty="0">
                <a:effectLst/>
              </a:rPr>
              <a:t>)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1CC6BA7-31EF-4DDF-A61E-A95A0A85DB38}"/>
              </a:ext>
            </a:extLst>
          </p:cNvPr>
          <p:cNvSpPr/>
          <p:nvPr/>
        </p:nvSpPr>
        <p:spPr>
          <a:xfrm>
            <a:off x="3144224" y="2423440"/>
            <a:ext cx="586971" cy="31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2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hlinkClick r:id="rId2" action="ppaction://hlinkfile"/>
            <a:extLst>
              <a:ext uri="{FF2B5EF4-FFF2-40B4-BE49-F238E27FC236}">
                <a16:creationId xmlns:a16="http://schemas.microsoft.com/office/drawing/2014/main" id="{036750BD-2CAA-46C3-91D0-A9061BFD9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4" y="484632"/>
            <a:ext cx="4163200" cy="588873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F072B8F-0AA4-4E62-AEB3-E80DEE0B5F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568" y="513207"/>
            <a:ext cx="6731338" cy="17669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F209F0-D7DE-40E7-B391-E382FD2E9F00}"/>
              </a:ext>
            </a:extLst>
          </p:cNvPr>
          <p:cNvSpPr txBox="1"/>
          <p:nvPr/>
        </p:nvSpPr>
        <p:spPr>
          <a:xfrm>
            <a:off x="5123057" y="4730558"/>
            <a:ext cx="65778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Vocabulary </a:t>
            </a:r>
          </a:p>
          <a:p>
            <a:r>
              <a:rPr lang="en-US" sz="2000" dirty="0"/>
              <a:t>• mortars (12): short guns used for firing shells (technically called bombs) at high angles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407EA5-4E99-4AA5-8922-0FA842D4645F}"/>
              </a:ext>
            </a:extLst>
          </p:cNvPr>
          <p:cNvSpPr txBox="1"/>
          <p:nvPr/>
        </p:nvSpPr>
        <p:spPr>
          <a:xfrm>
            <a:off x="6148641" y="3197594"/>
            <a:ext cx="4538059" cy="1077218"/>
          </a:xfrm>
          <a:custGeom>
            <a:avLst/>
            <a:gdLst>
              <a:gd name="connsiteX0" fmla="*/ 0 w 4538059"/>
              <a:gd name="connsiteY0" fmla="*/ 0 h 1077218"/>
              <a:gd name="connsiteX1" fmla="*/ 521877 w 4538059"/>
              <a:gd name="connsiteY1" fmla="*/ 0 h 1077218"/>
              <a:gd name="connsiteX2" fmla="*/ 1134515 w 4538059"/>
              <a:gd name="connsiteY2" fmla="*/ 0 h 1077218"/>
              <a:gd name="connsiteX3" fmla="*/ 1792533 w 4538059"/>
              <a:gd name="connsiteY3" fmla="*/ 0 h 1077218"/>
              <a:gd name="connsiteX4" fmla="*/ 2314410 w 4538059"/>
              <a:gd name="connsiteY4" fmla="*/ 0 h 1077218"/>
              <a:gd name="connsiteX5" fmla="*/ 2745526 w 4538059"/>
              <a:gd name="connsiteY5" fmla="*/ 0 h 1077218"/>
              <a:gd name="connsiteX6" fmla="*/ 3176641 w 4538059"/>
              <a:gd name="connsiteY6" fmla="*/ 0 h 1077218"/>
              <a:gd name="connsiteX7" fmla="*/ 3834660 w 4538059"/>
              <a:gd name="connsiteY7" fmla="*/ 0 h 1077218"/>
              <a:gd name="connsiteX8" fmla="*/ 4538059 w 4538059"/>
              <a:gd name="connsiteY8" fmla="*/ 0 h 1077218"/>
              <a:gd name="connsiteX9" fmla="*/ 4538059 w 4538059"/>
              <a:gd name="connsiteY9" fmla="*/ 538609 h 1077218"/>
              <a:gd name="connsiteX10" fmla="*/ 4538059 w 4538059"/>
              <a:gd name="connsiteY10" fmla="*/ 1077218 h 1077218"/>
              <a:gd name="connsiteX11" fmla="*/ 4016182 w 4538059"/>
              <a:gd name="connsiteY11" fmla="*/ 1077218 h 1077218"/>
              <a:gd name="connsiteX12" fmla="*/ 3448925 w 4538059"/>
              <a:gd name="connsiteY12" fmla="*/ 1077218 h 1077218"/>
              <a:gd name="connsiteX13" fmla="*/ 2927048 w 4538059"/>
              <a:gd name="connsiteY13" fmla="*/ 1077218 h 1077218"/>
              <a:gd name="connsiteX14" fmla="*/ 2450552 w 4538059"/>
              <a:gd name="connsiteY14" fmla="*/ 1077218 h 1077218"/>
              <a:gd name="connsiteX15" fmla="*/ 1883294 w 4538059"/>
              <a:gd name="connsiteY15" fmla="*/ 1077218 h 1077218"/>
              <a:gd name="connsiteX16" fmla="*/ 1406798 w 4538059"/>
              <a:gd name="connsiteY16" fmla="*/ 1077218 h 1077218"/>
              <a:gd name="connsiteX17" fmla="*/ 975683 w 4538059"/>
              <a:gd name="connsiteY17" fmla="*/ 1077218 h 1077218"/>
              <a:gd name="connsiteX18" fmla="*/ 0 w 4538059"/>
              <a:gd name="connsiteY18" fmla="*/ 1077218 h 1077218"/>
              <a:gd name="connsiteX19" fmla="*/ 0 w 4538059"/>
              <a:gd name="connsiteY19" fmla="*/ 570926 h 1077218"/>
              <a:gd name="connsiteX20" fmla="*/ 0 w 4538059"/>
              <a:gd name="connsiteY20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38059" h="1077218" extrusionOk="0">
                <a:moveTo>
                  <a:pt x="0" y="0"/>
                </a:moveTo>
                <a:cubicBezTo>
                  <a:pt x="243520" y="-62479"/>
                  <a:pt x="416321" y="17370"/>
                  <a:pt x="521877" y="0"/>
                </a:cubicBezTo>
                <a:cubicBezTo>
                  <a:pt x="627433" y="-17370"/>
                  <a:pt x="991617" y="34039"/>
                  <a:pt x="1134515" y="0"/>
                </a:cubicBezTo>
                <a:cubicBezTo>
                  <a:pt x="1277413" y="-34039"/>
                  <a:pt x="1491930" y="48237"/>
                  <a:pt x="1792533" y="0"/>
                </a:cubicBezTo>
                <a:cubicBezTo>
                  <a:pt x="2093136" y="-48237"/>
                  <a:pt x="2177812" y="19434"/>
                  <a:pt x="2314410" y="0"/>
                </a:cubicBezTo>
                <a:cubicBezTo>
                  <a:pt x="2451008" y="-19434"/>
                  <a:pt x="2532828" y="8711"/>
                  <a:pt x="2745526" y="0"/>
                </a:cubicBezTo>
                <a:cubicBezTo>
                  <a:pt x="2958224" y="-8711"/>
                  <a:pt x="2999467" y="1235"/>
                  <a:pt x="3176641" y="0"/>
                </a:cubicBezTo>
                <a:cubicBezTo>
                  <a:pt x="3353815" y="-1235"/>
                  <a:pt x="3614751" y="11487"/>
                  <a:pt x="3834660" y="0"/>
                </a:cubicBezTo>
                <a:cubicBezTo>
                  <a:pt x="4054569" y="-11487"/>
                  <a:pt x="4293754" y="44593"/>
                  <a:pt x="4538059" y="0"/>
                </a:cubicBezTo>
                <a:cubicBezTo>
                  <a:pt x="4600724" y="164063"/>
                  <a:pt x="4475630" y="370926"/>
                  <a:pt x="4538059" y="538609"/>
                </a:cubicBezTo>
                <a:cubicBezTo>
                  <a:pt x="4600488" y="706292"/>
                  <a:pt x="4477635" y="951391"/>
                  <a:pt x="4538059" y="1077218"/>
                </a:cubicBezTo>
                <a:cubicBezTo>
                  <a:pt x="4379113" y="1101819"/>
                  <a:pt x="4206957" y="1049717"/>
                  <a:pt x="4016182" y="1077218"/>
                </a:cubicBezTo>
                <a:cubicBezTo>
                  <a:pt x="3825407" y="1104719"/>
                  <a:pt x="3625694" y="1014586"/>
                  <a:pt x="3448925" y="1077218"/>
                </a:cubicBezTo>
                <a:cubicBezTo>
                  <a:pt x="3272156" y="1139850"/>
                  <a:pt x="3085953" y="1066645"/>
                  <a:pt x="2927048" y="1077218"/>
                </a:cubicBezTo>
                <a:cubicBezTo>
                  <a:pt x="2768143" y="1087791"/>
                  <a:pt x="2652667" y="1043134"/>
                  <a:pt x="2450552" y="1077218"/>
                </a:cubicBezTo>
                <a:cubicBezTo>
                  <a:pt x="2248437" y="1111302"/>
                  <a:pt x="2085524" y="1050381"/>
                  <a:pt x="1883294" y="1077218"/>
                </a:cubicBezTo>
                <a:cubicBezTo>
                  <a:pt x="1681064" y="1104055"/>
                  <a:pt x="1581134" y="1027753"/>
                  <a:pt x="1406798" y="1077218"/>
                </a:cubicBezTo>
                <a:cubicBezTo>
                  <a:pt x="1232462" y="1126683"/>
                  <a:pt x="1126065" y="1075569"/>
                  <a:pt x="975683" y="1077218"/>
                </a:cubicBezTo>
                <a:cubicBezTo>
                  <a:pt x="825302" y="1078867"/>
                  <a:pt x="370280" y="1056486"/>
                  <a:pt x="0" y="1077218"/>
                </a:cubicBezTo>
                <a:cubicBezTo>
                  <a:pt x="-59889" y="853277"/>
                  <a:pt x="46923" y="798082"/>
                  <a:pt x="0" y="570926"/>
                </a:cubicBezTo>
                <a:cubicBezTo>
                  <a:pt x="-46923" y="343770"/>
                  <a:pt x="46521" y="146670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0999591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Follow along in the text as we read Chapter 2.</a:t>
            </a:r>
          </a:p>
        </p:txBody>
      </p:sp>
    </p:spTree>
    <p:extLst>
      <p:ext uri="{BB962C8B-B14F-4D97-AF65-F5344CB8AC3E}">
        <p14:creationId xmlns:p14="http://schemas.microsoft.com/office/powerpoint/2010/main" val="308425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072B8F-0AA4-4E62-AEB3-E80DEE0B5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52" y="204882"/>
            <a:ext cx="4875660" cy="12798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407EA5-4E99-4AA5-8922-0FA842D4645F}"/>
              </a:ext>
            </a:extLst>
          </p:cNvPr>
          <p:cNvSpPr txBox="1"/>
          <p:nvPr/>
        </p:nvSpPr>
        <p:spPr>
          <a:xfrm>
            <a:off x="5436534" y="328233"/>
            <a:ext cx="6346679" cy="1077218"/>
          </a:xfrm>
          <a:custGeom>
            <a:avLst/>
            <a:gdLst>
              <a:gd name="connsiteX0" fmla="*/ 0 w 6346679"/>
              <a:gd name="connsiteY0" fmla="*/ 0 h 1077218"/>
              <a:gd name="connsiteX1" fmla="*/ 513504 w 6346679"/>
              <a:gd name="connsiteY1" fmla="*/ 0 h 1077218"/>
              <a:gd name="connsiteX2" fmla="*/ 1153942 w 6346679"/>
              <a:gd name="connsiteY2" fmla="*/ 0 h 1077218"/>
              <a:gd name="connsiteX3" fmla="*/ 1857846 w 6346679"/>
              <a:gd name="connsiteY3" fmla="*/ 0 h 1077218"/>
              <a:gd name="connsiteX4" fmla="*/ 2371350 w 6346679"/>
              <a:gd name="connsiteY4" fmla="*/ 0 h 1077218"/>
              <a:gd name="connsiteX5" fmla="*/ 2757921 w 6346679"/>
              <a:gd name="connsiteY5" fmla="*/ 0 h 1077218"/>
              <a:gd name="connsiteX6" fmla="*/ 3144491 w 6346679"/>
              <a:gd name="connsiteY6" fmla="*/ 0 h 1077218"/>
              <a:gd name="connsiteX7" fmla="*/ 3848395 w 6346679"/>
              <a:gd name="connsiteY7" fmla="*/ 0 h 1077218"/>
              <a:gd name="connsiteX8" fmla="*/ 4298433 w 6346679"/>
              <a:gd name="connsiteY8" fmla="*/ 0 h 1077218"/>
              <a:gd name="connsiteX9" fmla="*/ 4875403 w 6346679"/>
              <a:gd name="connsiteY9" fmla="*/ 0 h 1077218"/>
              <a:gd name="connsiteX10" fmla="*/ 5579308 w 6346679"/>
              <a:gd name="connsiteY10" fmla="*/ 0 h 1077218"/>
              <a:gd name="connsiteX11" fmla="*/ 6346679 w 6346679"/>
              <a:gd name="connsiteY11" fmla="*/ 0 h 1077218"/>
              <a:gd name="connsiteX12" fmla="*/ 6346679 w 6346679"/>
              <a:gd name="connsiteY12" fmla="*/ 549381 h 1077218"/>
              <a:gd name="connsiteX13" fmla="*/ 6346679 w 6346679"/>
              <a:gd name="connsiteY13" fmla="*/ 1077218 h 1077218"/>
              <a:gd name="connsiteX14" fmla="*/ 5896642 w 6346679"/>
              <a:gd name="connsiteY14" fmla="*/ 1077218 h 1077218"/>
              <a:gd name="connsiteX15" fmla="*/ 5319671 w 6346679"/>
              <a:gd name="connsiteY15" fmla="*/ 1077218 h 1077218"/>
              <a:gd name="connsiteX16" fmla="*/ 4869634 w 6346679"/>
              <a:gd name="connsiteY16" fmla="*/ 1077218 h 1077218"/>
              <a:gd name="connsiteX17" fmla="*/ 4483063 w 6346679"/>
              <a:gd name="connsiteY17" fmla="*/ 1077218 h 1077218"/>
              <a:gd name="connsiteX18" fmla="*/ 3779159 w 6346679"/>
              <a:gd name="connsiteY18" fmla="*/ 1077218 h 1077218"/>
              <a:gd name="connsiteX19" fmla="*/ 3392588 w 6346679"/>
              <a:gd name="connsiteY19" fmla="*/ 1077218 h 1077218"/>
              <a:gd name="connsiteX20" fmla="*/ 2688684 w 6346679"/>
              <a:gd name="connsiteY20" fmla="*/ 1077218 h 1077218"/>
              <a:gd name="connsiteX21" fmla="*/ 2111713 w 6346679"/>
              <a:gd name="connsiteY21" fmla="*/ 1077218 h 1077218"/>
              <a:gd name="connsiteX22" fmla="*/ 1471276 w 6346679"/>
              <a:gd name="connsiteY22" fmla="*/ 1077218 h 1077218"/>
              <a:gd name="connsiteX23" fmla="*/ 767371 w 6346679"/>
              <a:gd name="connsiteY23" fmla="*/ 1077218 h 1077218"/>
              <a:gd name="connsiteX24" fmla="*/ 0 w 6346679"/>
              <a:gd name="connsiteY24" fmla="*/ 1077218 h 1077218"/>
              <a:gd name="connsiteX25" fmla="*/ 0 w 6346679"/>
              <a:gd name="connsiteY25" fmla="*/ 517065 h 1077218"/>
              <a:gd name="connsiteX26" fmla="*/ 0 w 6346679"/>
              <a:gd name="connsiteY26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346679" h="1077218" extrusionOk="0">
                <a:moveTo>
                  <a:pt x="0" y="0"/>
                </a:moveTo>
                <a:cubicBezTo>
                  <a:pt x="121703" y="-56418"/>
                  <a:pt x="386288" y="40769"/>
                  <a:pt x="513504" y="0"/>
                </a:cubicBezTo>
                <a:cubicBezTo>
                  <a:pt x="640720" y="-40769"/>
                  <a:pt x="875558" y="55394"/>
                  <a:pt x="1153942" y="0"/>
                </a:cubicBezTo>
                <a:cubicBezTo>
                  <a:pt x="1432326" y="-55394"/>
                  <a:pt x="1526763" y="22427"/>
                  <a:pt x="1857846" y="0"/>
                </a:cubicBezTo>
                <a:cubicBezTo>
                  <a:pt x="2188929" y="-22427"/>
                  <a:pt x="2238470" y="36337"/>
                  <a:pt x="2371350" y="0"/>
                </a:cubicBezTo>
                <a:cubicBezTo>
                  <a:pt x="2504230" y="-36337"/>
                  <a:pt x="2620179" y="1984"/>
                  <a:pt x="2757921" y="0"/>
                </a:cubicBezTo>
                <a:cubicBezTo>
                  <a:pt x="2895663" y="-1984"/>
                  <a:pt x="2974740" y="955"/>
                  <a:pt x="3144491" y="0"/>
                </a:cubicBezTo>
                <a:cubicBezTo>
                  <a:pt x="3314242" y="-955"/>
                  <a:pt x="3521179" y="36283"/>
                  <a:pt x="3848395" y="0"/>
                </a:cubicBezTo>
                <a:cubicBezTo>
                  <a:pt x="4175611" y="-36283"/>
                  <a:pt x="4171949" y="10653"/>
                  <a:pt x="4298433" y="0"/>
                </a:cubicBezTo>
                <a:cubicBezTo>
                  <a:pt x="4424917" y="-10653"/>
                  <a:pt x="4669151" y="50127"/>
                  <a:pt x="4875403" y="0"/>
                </a:cubicBezTo>
                <a:cubicBezTo>
                  <a:pt x="5081655" y="-50127"/>
                  <a:pt x="5426706" y="5857"/>
                  <a:pt x="5579308" y="0"/>
                </a:cubicBezTo>
                <a:cubicBezTo>
                  <a:pt x="5731911" y="-5857"/>
                  <a:pt x="5968655" y="22650"/>
                  <a:pt x="6346679" y="0"/>
                </a:cubicBezTo>
                <a:cubicBezTo>
                  <a:pt x="6397659" y="191887"/>
                  <a:pt x="6335161" y="277378"/>
                  <a:pt x="6346679" y="549381"/>
                </a:cubicBezTo>
                <a:cubicBezTo>
                  <a:pt x="6358197" y="821384"/>
                  <a:pt x="6336851" y="941850"/>
                  <a:pt x="6346679" y="1077218"/>
                </a:cubicBezTo>
                <a:cubicBezTo>
                  <a:pt x="6220081" y="1098784"/>
                  <a:pt x="6086635" y="1074710"/>
                  <a:pt x="5896642" y="1077218"/>
                </a:cubicBezTo>
                <a:cubicBezTo>
                  <a:pt x="5706649" y="1079726"/>
                  <a:pt x="5500453" y="1018448"/>
                  <a:pt x="5319671" y="1077218"/>
                </a:cubicBezTo>
                <a:cubicBezTo>
                  <a:pt x="5138889" y="1135988"/>
                  <a:pt x="5048611" y="1062302"/>
                  <a:pt x="4869634" y="1077218"/>
                </a:cubicBezTo>
                <a:cubicBezTo>
                  <a:pt x="4690657" y="1092134"/>
                  <a:pt x="4673196" y="1060194"/>
                  <a:pt x="4483063" y="1077218"/>
                </a:cubicBezTo>
                <a:cubicBezTo>
                  <a:pt x="4292930" y="1094242"/>
                  <a:pt x="4065275" y="1073720"/>
                  <a:pt x="3779159" y="1077218"/>
                </a:cubicBezTo>
                <a:cubicBezTo>
                  <a:pt x="3493043" y="1080716"/>
                  <a:pt x="3566129" y="1040726"/>
                  <a:pt x="3392588" y="1077218"/>
                </a:cubicBezTo>
                <a:cubicBezTo>
                  <a:pt x="3219047" y="1113710"/>
                  <a:pt x="2987222" y="996283"/>
                  <a:pt x="2688684" y="1077218"/>
                </a:cubicBezTo>
                <a:cubicBezTo>
                  <a:pt x="2390146" y="1158153"/>
                  <a:pt x="2254155" y="1072777"/>
                  <a:pt x="2111713" y="1077218"/>
                </a:cubicBezTo>
                <a:cubicBezTo>
                  <a:pt x="1969271" y="1081659"/>
                  <a:pt x="1737884" y="1027547"/>
                  <a:pt x="1471276" y="1077218"/>
                </a:cubicBezTo>
                <a:cubicBezTo>
                  <a:pt x="1204668" y="1126889"/>
                  <a:pt x="1083003" y="1059703"/>
                  <a:pt x="767371" y="1077218"/>
                </a:cubicBezTo>
                <a:cubicBezTo>
                  <a:pt x="451739" y="1094733"/>
                  <a:pt x="264216" y="1008903"/>
                  <a:pt x="0" y="1077218"/>
                </a:cubicBezTo>
                <a:cubicBezTo>
                  <a:pt x="-65179" y="848707"/>
                  <a:pt x="55835" y="676324"/>
                  <a:pt x="0" y="517065"/>
                </a:cubicBezTo>
                <a:cubicBezTo>
                  <a:pt x="-55835" y="357806"/>
                  <a:pt x="35031" y="228195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0999591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What is the gist of Chapter 2? </a:t>
            </a:r>
          </a:p>
          <a:p>
            <a:r>
              <a:rPr lang="en-US" sz="3200" dirty="0"/>
              <a:t>Record your answer on page 9 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3CEAF95-DD56-4B24-AF1A-9F998F25F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60371"/>
              </p:ext>
            </p:extLst>
          </p:nvPr>
        </p:nvGraphicFramePr>
        <p:xfrm>
          <a:off x="1184916" y="4584461"/>
          <a:ext cx="9176414" cy="1558287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588207">
                  <a:extLst>
                    <a:ext uri="{9D8B030D-6E8A-4147-A177-3AD203B41FA5}">
                      <a16:colId xmlns:a16="http://schemas.microsoft.com/office/drawing/2014/main" val="174533017"/>
                    </a:ext>
                  </a:extLst>
                </a:gridCol>
                <a:gridCol w="4588207">
                  <a:extLst>
                    <a:ext uri="{9D8B030D-6E8A-4147-A177-3AD203B41FA5}">
                      <a16:colId xmlns:a16="http://schemas.microsoft.com/office/drawing/2014/main" val="121095359"/>
                    </a:ext>
                  </a:extLst>
                </a:gridCol>
              </a:tblGrid>
              <a:tr h="3674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Nya’s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Salva’s Part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507123"/>
                  </a:ext>
                </a:extLst>
              </a:tr>
              <a:tr h="11908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005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472CFC-31D0-47D7-8C71-BCE9CC467959}"/>
              </a:ext>
            </a:extLst>
          </p:cNvPr>
          <p:cNvSpPr txBox="1"/>
          <p:nvPr/>
        </p:nvSpPr>
        <p:spPr>
          <a:xfrm>
            <a:off x="1498443" y="5236029"/>
            <a:ext cx="4033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Nya had to take a thorn our of her foot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7808D-6C89-4E4A-8510-6AE1DFD58A5A}"/>
              </a:ext>
            </a:extLst>
          </p:cNvPr>
          <p:cNvSpPr txBox="1"/>
          <p:nvPr/>
        </p:nvSpPr>
        <p:spPr>
          <a:xfrm>
            <a:off x="6051122" y="5127085"/>
            <a:ext cx="4033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Salva is walking with a group; not his family, soldiers take men &amp; leave him behind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337789-5272-431F-BAB2-58DA16948C35}"/>
              </a:ext>
            </a:extLst>
          </p:cNvPr>
          <p:cNvSpPr txBox="1"/>
          <p:nvPr/>
        </p:nvSpPr>
        <p:spPr>
          <a:xfrm>
            <a:off x="660113" y="2227352"/>
            <a:ext cx="886844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• Nya is jabbed in the foot by a thorn.</a:t>
            </a:r>
          </a:p>
          <a:p>
            <a:r>
              <a:rPr lang="en-US" dirty="0"/>
              <a:t>• Salva runs and walks for a long time.</a:t>
            </a:r>
          </a:p>
          <a:p>
            <a:r>
              <a:rPr lang="en-US" dirty="0"/>
              <a:t>• Other people are walking, too.</a:t>
            </a:r>
          </a:p>
          <a:p>
            <a:r>
              <a:rPr lang="en-US" dirty="0"/>
              <a:t>• They organize by village, but no one from his family is there.</a:t>
            </a:r>
          </a:p>
          <a:p>
            <a:r>
              <a:rPr lang="en-US" dirty="0"/>
              <a:t>• They arrive at the rebel camp, and the men are forced to go with the rebels.</a:t>
            </a:r>
          </a:p>
          <a:p>
            <a:r>
              <a:rPr lang="en-US" dirty="0"/>
              <a:t>• The women and children sleep in a barn that night.</a:t>
            </a:r>
          </a:p>
          <a:p>
            <a:r>
              <a:rPr lang="en-US" dirty="0"/>
              <a:t>• Salva is left all alone; the others walk on without him.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F3B3A3-89AF-4A4B-8DF4-9F62DE556C78}"/>
              </a:ext>
            </a:extLst>
          </p:cNvPr>
          <p:cNvSpPr txBox="1"/>
          <p:nvPr/>
        </p:nvSpPr>
        <p:spPr>
          <a:xfrm>
            <a:off x="4216711" y="1776755"/>
            <a:ext cx="3123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Synopsis of Chapter 2:</a:t>
            </a:r>
          </a:p>
        </p:txBody>
      </p:sp>
    </p:spTree>
    <p:extLst>
      <p:ext uri="{BB962C8B-B14F-4D97-AF65-F5344CB8AC3E}">
        <p14:creationId xmlns:p14="http://schemas.microsoft.com/office/powerpoint/2010/main" val="311808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50EA82-1128-4808-81AD-034C68327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30" y="1363908"/>
            <a:ext cx="3234913" cy="41301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4A93FF-B4C7-44D4-B231-298E6DDD6B72}"/>
              </a:ext>
            </a:extLst>
          </p:cNvPr>
          <p:cNvSpPr txBox="1"/>
          <p:nvPr/>
        </p:nvSpPr>
        <p:spPr>
          <a:xfrm>
            <a:off x="3764187" y="665451"/>
            <a:ext cx="81061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The 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point of view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 in narrative texts is the narrator’s position in relation to the story being told. It shows the opinions or feelings of the individuals involved in a situation. Point of view is the way the author allows the reader to “hear” and “see” what is happening.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Point of view focuses on who is telling the story or who is speaking. The ways in which one’s perspective about or attitude toward a subject is revealed depends on how the author develops the speaker’s point of view.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Author: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 the person who wrote the text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Narrator: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 the character or speaker telling the story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First person point of view: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 Comes from the perspective of a character in the story; uses the pronouns 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I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, 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me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, and 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my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; character tells the story as it’s happening, or recalls a story that happened in the past.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Third person point of view: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 Not told by a character in the story; uses the pronouns 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he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, 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she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, and 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they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. Reader might know information that not all characters know.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</p:txBody>
      </p:sp>
    </p:spTree>
    <p:extLst>
      <p:ext uri="{BB962C8B-B14F-4D97-AF65-F5344CB8AC3E}">
        <p14:creationId xmlns:p14="http://schemas.microsoft.com/office/powerpoint/2010/main" val="34544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B7CC9C-00E9-4369-92CE-7A66BB53D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8" y="340753"/>
            <a:ext cx="4546726" cy="11958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B4063A-94BF-457A-BA6D-E4C2322C3AD3}"/>
              </a:ext>
            </a:extLst>
          </p:cNvPr>
          <p:cNvSpPr txBox="1"/>
          <p:nvPr/>
        </p:nvSpPr>
        <p:spPr>
          <a:xfrm>
            <a:off x="5138591" y="256049"/>
            <a:ext cx="666624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As you continue to read </a:t>
            </a:r>
            <a:r>
              <a:rPr lang="en-US" sz="1800" b="1" i="1" dirty="0">
                <a:solidFill>
                  <a:srgbClr val="2D3B45"/>
                </a:solidFill>
                <a:effectLst/>
                <a:latin typeface="Lato Extended"/>
              </a:rPr>
              <a:t>A Long Walk to Water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, think about point of view.</a:t>
            </a:r>
          </a:p>
          <a:p>
            <a:pPr algn="l"/>
            <a:endParaRPr lang="en-US" b="1" dirty="0">
              <a:solidFill>
                <a:srgbClr val="2D3B45"/>
              </a:solidFill>
              <a:latin typeface="Lato Extended"/>
            </a:endParaRPr>
          </a:p>
          <a:p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Here are some examples of different points of view along with evidence.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FE97BC6-8D89-4DE2-BF38-BE1F74BE7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27813"/>
              </p:ext>
            </p:extLst>
          </p:nvPr>
        </p:nvGraphicFramePr>
        <p:xfrm>
          <a:off x="444110" y="2256755"/>
          <a:ext cx="11543484" cy="399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828">
                  <a:extLst>
                    <a:ext uri="{9D8B030D-6E8A-4147-A177-3AD203B41FA5}">
                      <a16:colId xmlns:a16="http://schemas.microsoft.com/office/drawing/2014/main" val="2295295600"/>
                    </a:ext>
                  </a:extLst>
                </a:gridCol>
                <a:gridCol w="3847828">
                  <a:extLst>
                    <a:ext uri="{9D8B030D-6E8A-4147-A177-3AD203B41FA5}">
                      <a16:colId xmlns:a16="http://schemas.microsoft.com/office/drawing/2014/main" val="34293588"/>
                    </a:ext>
                  </a:extLst>
                </a:gridCol>
                <a:gridCol w="3847828">
                  <a:extLst>
                    <a:ext uri="{9D8B030D-6E8A-4147-A177-3AD203B41FA5}">
                      <a16:colId xmlns:a16="http://schemas.microsoft.com/office/drawing/2014/main" val="3905239345"/>
                    </a:ext>
                  </a:extLst>
                </a:gridCol>
              </a:tblGrid>
              <a:tr h="998145">
                <a:tc row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What is Nya’s point of view about the thorn in her foot?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57228"/>
                  </a:ext>
                </a:extLst>
              </a:tr>
              <a:tr h="9981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63692"/>
                  </a:ext>
                </a:extLst>
              </a:tr>
              <a:tr h="998145">
                <a:tc rowSpan="2">
                  <a:txBody>
                    <a:bodyPr/>
                    <a:lstStyle/>
                    <a:p>
                      <a:r>
                        <a:rPr lang="en-US" sz="2400" b="1" dirty="0"/>
                        <a:t>What is Salva’s point of view when he starts to join the men’s group and a soldier raises a gun towards him?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268037"/>
                  </a:ext>
                </a:extLst>
              </a:tr>
              <a:tr h="9981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308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418474-E91D-4446-8655-E1E3F844BF3F}"/>
              </a:ext>
            </a:extLst>
          </p:cNvPr>
          <p:cNvSpPr txBox="1"/>
          <p:nvPr/>
        </p:nvSpPr>
        <p:spPr>
          <a:xfrm>
            <a:off x="4527122" y="2730526"/>
            <a:ext cx="3528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It is painful, but she wants to be brave.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F12DF-2879-4FE5-8AA2-70C948E11B9F}"/>
              </a:ext>
            </a:extLst>
          </p:cNvPr>
          <p:cNvSpPr txBox="1"/>
          <p:nvPr/>
        </p:nvSpPr>
        <p:spPr>
          <a:xfrm>
            <a:off x="8577876" y="2603246"/>
            <a:ext cx="304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we know this?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0DEAB7-D8B5-467F-8169-865CB3518DC3}"/>
              </a:ext>
            </a:extLst>
          </p:cNvPr>
          <p:cNvSpPr txBox="1"/>
          <p:nvPr/>
        </p:nvSpPr>
        <p:spPr>
          <a:xfrm>
            <a:off x="8219316" y="3359043"/>
            <a:ext cx="3528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She presses her lips together.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E7BDBA-D4C8-4C38-929D-FE7F76C80F46}"/>
              </a:ext>
            </a:extLst>
          </p:cNvPr>
          <p:cNvSpPr txBox="1"/>
          <p:nvPr/>
        </p:nvSpPr>
        <p:spPr>
          <a:xfrm>
            <a:off x="8577876" y="4395780"/>
            <a:ext cx="304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we know this?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5B35E9-E584-4853-80AE-EC079D4DA266}"/>
              </a:ext>
            </a:extLst>
          </p:cNvPr>
          <p:cNvSpPr txBox="1"/>
          <p:nvPr/>
        </p:nvSpPr>
        <p:spPr>
          <a:xfrm>
            <a:off x="4527122" y="4729743"/>
            <a:ext cx="3528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He wants to be brave and “act like a man” as his father told him to.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CE246C-A3BF-4234-8EE9-7E13EBACF5C6}"/>
              </a:ext>
            </a:extLst>
          </p:cNvPr>
          <p:cNvSpPr txBox="1"/>
          <p:nvPr/>
        </p:nvSpPr>
        <p:spPr>
          <a:xfrm>
            <a:off x="8117404" y="5234962"/>
            <a:ext cx="3870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Salva remembers his name and what it means. He thinks about this family when the soldier raises the gun.</a:t>
            </a:r>
          </a:p>
        </p:txBody>
      </p:sp>
    </p:spTree>
    <p:extLst>
      <p:ext uri="{BB962C8B-B14F-4D97-AF65-F5344CB8AC3E}">
        <p14:creationId xmlns:p14="http://schemas.microsoft.com/office/powerpoint/2010/main" val="364708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3961BF-3BD6-439D-938C-1F034FB4E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814" y="5475339"/>
            <a:ext cx="4813412" cy="12659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88BBCA-DAD8-425B-952F-EB540EDE5B58}"/>
              </a:ext>
            </a:extLst>
          </p:cNvPr>
          <p:cNvSpPr txBox="1"/>
          <p:nvPr/>
        </p:nvSpPr>
        <p:spPr>
          <a:xfrm>
            <a:off x="249297" y="232812"/>
            <a:ext cx="11576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Lato Extended"/>
              </a:rPr>
              <a:t>Learning Target: </a:t>
            </a:r>
            <a:r>
              <a:rPr lang="en-US" i="0" dirty="0">
                <a:solidFill>
                  <a:srgbClr val="000000"/>
                </a:solidFill>
                <a:effectLst/>
                <a:latin typeface="Lato Extended"/>
              </a:rPr>
              <a:t>I can analyze how the setting (when and where the story takes place) shapes the characters and plot in chapter 1 and 2 of </a:t>
            </a:r>
            <a:r>
              <a:rPr lang="en-US" i="1" dirty="0">
                <a:solidFill>
                  <a:srgbClr val="000000"/>
                </a:solidFill>
                <a:effectLst/>
                <a:latin typeface="Lato Extended"/>
              </a:rPr>
              <a:t>A Long Walk to Water</a:t>
            </a:r>
            <a:r>
              <a:rPr lang="en-US" i="0" dirty="0">
                <a:solidFill>
                  <a:srgbClr val="000000"/>
                </a:solidFill>
                <a:effectLst/>
                <a:latin typeface="Lato Extended"/>
              </a:rPr>
              <a:t>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049862-781E-4CA3-AE9A-E3EEDAECD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721" y="951955"/>
            <a:ext cx="8043010" cy="26712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FD13D83-AD9C-45BF-997B-C2F27B13C79A}"/>
              </a:ext>
            </a:extLst>
          </p:cNvPr>
          <p:cNvSpPr/>
          <p:nvPr/>
        </p:nvSpPr>
        <p:spPr>
          <a:xfrm>
            <a:off x="319760" y="5778410"/>
            <a:ext cx="3853943" cy="2633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1ABF6-5A88-4149-9118-7DFB414077F0}"/>
              </a:ext>
            </a:extLst>
          </p:cNvPr>
          <p:cNvSpPr txBox="1"/>
          <p:nvPr/>
        </p:nvSpPr>
        <p:spPr>
          <a:xfrm>
            <a:off x="300486" y="3870196"/>
            <a:ext cx="1097524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Which answer best defines the word </a:t>
            </a:r>
            <a:r>
              <a:rPr lang="en-US" sz="2000" b="1" u="sng" dirty="0"/>
              <a:t>shapes </a:t>
            </a:r>
            <a:r>
              <a:rPr lang="en-US" sz="2000" b="1" dirty="0"/>
              <a:t>in the following learning target?</a:t>
            </a:r>
          </a:p>
          <a:p>
            <a:r>
              <a:rPr lang="en-US" sz="2000" dirty="0"/>
              <a:t>	</a:t>
            </a:r>
            <a:r>
              <a:rPr lang="en-US" sz="2000" i="1" dirty="0"/>
              <a:t>I can analyze how the setting </a:t>
            </a:r>
            <a:r>
              <a:rPr lang="en-US" sz="2000" i="1" u="sng" dirty="0"/>
              <a:t>shapes</a:t>
            </a:r>
            <a:r>
              <a:rPr lang="en-US" sz="2000" i="1" dirty="0"/>
              <a:t> the characters and plot in chapters 1 and 2 of A Long Walk 	to Water.</a:t>
            </a:r>
          </a:p>
          <a:p>
            <a:endParaRPr lang="en-US" sz="2000" dirty="0"/>
          </a:p>
          <a:p>
            <a:r>
              <a:rPr lang="en-US" sz="2000" dirty="0"/>
              <a:t>A. to give a certain form or shape to; mold</a:t>
            </a:r>
          </a:p>
          <a:p>
            <a:r>
              <a:rPr lang="en-US" sz="2000" dirty="0"/>
              <a:t>B. an ordered or organized form</a:t>
            </a:r>
          </a:p>
          <a:p>
            <a:r>
              <a:rPr lang="en-US" sz="2000" dirty="0"/>
              <a:t>C. to give a direction or character to</a:t>
            </a:r>
          </a:p>
          <a:p>
            <a:r>
              <a:rPr lang="en-US" sz="2000" dirty="0"/>
              <a:t>D. physical condition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FCD29B-1617-4CFC-9349-E1FD20565585}"/>
              </a:ext>
            </a:extLst>
          </p:cNvPr>
          <p:cNvSpPr txBox="1"/>
          <p:nvPr/>
        </p:nvSpPr>
        <p:spPr>
          <a:xfrm>
            <a:off x="392688" y="1838871"/>
            <a:ext cx="3046130" cy="1077218"/>
          </a:xfrm>
          <a:custGeom>
            <a:avLst/>
            <a:gdLst>
              <a:gd name="connsiteX0" fmla="*/ 0 w 3046130"/>
              <a:gd name="connsiteY0" fmla="*/ 0 h 1077218"/>
              <a:gd name="connsiteX1" fmla="*/ 3046130 w 3046130"/>
              <a:gd name="connsiteY1" fmla="*/ 0 h 1077218"/>
              <a:gd name="connsiteX2" fmla="*/ 3046130 w 3046130"/>
              <a:gd name="connsiteY2" fmla="*/ 1077218 h 1077218"/>
              <a:gd name="connsiteX3" fmla="*/ 0 w 3046130"/>
              <a:gd name="connsiteY3" fmla="*/ 1077218 h 1077218"/>
              <a:gd name="connsiteX4" fmla="*/ 0 w 3046130"/>
              <a:gd name="connsiteY4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6130" h="1077218" extrusionOk="0">
                <a:moveTo>
                  <a:pt x="0" y="0"/>
                </a:moveTo>
                <a:cubicBezTo>
                  <a:pt x="1361606" y="-5264"/>
                  <a:pt x="2320110" y="84467"/>
                  <a:pt x="3046130" y="0"/>
                </a:cubicBezTo>
                <a:cubicBezTo>
                  <a:pt x="2958840" y="368677"/>
                  <a:pt x="2980051" y="719358"/>
                  <a:pt x="3046130" y="1077218"/>
                </a:cubicBezTo>
                <a:cubicBezTo>
                  <a:pt x="1765855" y="1183538"/>
                  <a:pt x="1442482" y="1069569"/>
                  <a:pt x="0" y="1077218"/>
                </a:cubicBezTo>
                <a:cubicBezTo>
                  <a:pt x="-619" y="751434"/>
                  <a:pt x="-62708" y="287707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Turn to page 8 in your workbook.</a:t>
            </a:r>
          </a:p>
        </p:txBody>
      </p:sp>
      <p:sp>
        <p:nvSpPr>
          <p:cNvPr id="8" name="&quot;Not Allowed&quot; Symbol 7">
            <a:extLst>
              <a:ext uri="{FF2B5EF4-FFF2-40B4-BE49-F238E27FC236}">
                <a16:creationId xmlns:a16="http://schemas.microsoft.com/office/drawing/2014/main" id="{36352FF6-0AC4-417D-ADCF-8D37A51C64E2}"/>
              </a:ext>
            </a:extLst>
          </p:cNvPr>
          <p:cNvSpPr/>
          <p:nvPr/>
        </p:nvSpPr>
        <p:spPr>
          <a:xfrm>
            <a:off x="5794940" y="1918556"/>
            <a:ext cx="2973203" cy="2782469"/>
          </a:xfrm>
          <a:prstGeom prst="noSmoking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6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E4DDB8-1811-4299-8760-3A4A67650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163" y="865473"/>
            <a:ext cx="7469003" cy="49227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FE5DDA-05E9-48E4-8977-08FFD26F144C}"/>
              </a:ext>
            </a:extLst>
          </p:cNvPr>
          <p:cNvSpPr txBox="1"/>
          <p:nvPr/>
        </p:nvSpPr>
        <p:spPr>
          <a:xfrm>
            <a:off x="6546655" y="330979"/>
            <a:ext cx="2597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turn to page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55BAC5-4534-4EF1-8933-58B4C1A9E2AA}"/>
              </a:ext>
            </a:extLst>
          </p:cNvPr>
          <p:cNvSpPr txBox="1"/>
          <p:nvPr/>
        </p:nvSpPr>
        <p:spPr>
          <a:xfrm>
            <a:off x="238418" y="330979"/>
            <a:ext cx="346967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effectLst/>
              </a:rPr>
              <a:t>Learning Target:</a:t>
            </a:r>
          </a:p>
          <a:p>
            <a:r>
              <a:rPr lang="en-US" sz="2800" b="1" i="0" dirty="0">
                <a:effectLst/>
              </a:rPr>
              <a:t>I can analyze how the setting shapes the characters and plot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457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3E0E27-6496-4043-A517-B8440CF9D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22" y="370835"/>
            <a:ext cx="6258798" cy="62397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F1FC46-BC53-4D94-89AD-B2FD518ACC33}"/>
              </a:ext>
            </a:extLst>
          </p:cNvPr>
          <p:cNvSpPr txBox="1"/>
          <p:nvPr/>
        </p:nvSpPr>
        <p:spPr>
          <a:xfrm>
            <a:off x="6961781" y="673178"/>
            <a:ext cx="47907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How do we formulate a response?</a:t>
            </a:r>
          </a:p>
          <a:p>
            <a:endParaRPr lang="en-US" dirty="0"/>
          </a:p>
          <a:p>
            <a:r>
              <a:rPr lang="en-US" dirty="0"/>
              <a:t>Identify the </a:t>
            </a:r>
            <a:r>
              <a:rPr lang="en-US" b="1" dirty="0"/>
              <a:t>setting</a:t>
            </a:r>
            <a:r>
              <a:rPr lang="en-US" dirty="0"/>
              <a:t>: The setting in chapter 2 is…</a:t>
            </a:r>
          </a:p>
          <a:p>
            <a:endParaRPr lang="en-US" dirty="0"/>
          </a:p>
          <a:p>
            <a:r>
              <a:rPr lang="en-US" dirty="0"/>
              <a:t>State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n-US" dirty="0"/>
              <a:t>: In this setting, Nya has to…</a:t>
            </a:r>
          </a:p>
          <a:p>
            <a:endParaRPr lang="en-US" dirty="0"/>
          </a:p>
          <a:p>
            <a:r>
              <a:rPr lang="en-US" dirty="0"/>
              <a:t>Provide </a:t>
            </a:r>
            <a:r>
              <a:rPr lang="en-US" b="1" dirty="0">
                <a:solidFill>
                  <a:srgbClr val="C00000"/>
                </a:solidFill>
              </a:rPr>
              <a:t>evidence</a:t>
            </a:r>
            <a:r>
              <a:rPr lang="en-US" dirty="0"/>
              <a:t> w/ page: In the text it says, “….”</a:t>
            </a:r>
          </a:p>
          <a:p>
            <a:endParaRPr lang="en-US" dirty="0"/>
          </a:p>
          <a:p>
            <a:r>
              <a:rPr lang="en-US" dirty="0"/>
              <a:t>Explain how the setting </a:t>
            </a:r>
            <a:r>
              <a:rPr lang="en-US" b="1" dirty="0">
                <a:solidFill>
                  <a:srgbClr val="0070C0"/>
                </a:solidFill>
              </a:rPr>
              <a:t>shapes (characters</a:t>
            </a:r>
            <a:r>
              <a:rPr lang="en-US" dirty="0"/>
              <a:t>/plot): This shows that Nya is…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517776-75BC-4133-9BF1-C422BE655215}"/>
              </a:ext>
            </a:extLst>
          </p:cNvPr>
          <p:cNvSpPr txBox="1"/>
          <p:nvPr/>
        </p:nvSpPr>
        <p:spPr>
          <a:xfrm>
            <a:off x="159412" y="2012006"/>
            <a:ext cx="60950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Example – How does the setting shape a character?  </a:t>
            </a:r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b="1" dirty="0"/>
              <a:t>setting</a:t>
            </a:r>
            <a:r>
              <a:rPr lang="en-US" sz="2400" dirty="0"/>
              <a:t> in chapter 2 is southern Sudan in 2008. The setting is dry and dangerous.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Nya has to walk a long way on a dry, dangerous path</a:t>
            </a:r>
            <a:r>
              <a:rPr lang="en-US" sz="2400" dirty="0"/>
              <a:t>. </a:t>
            </a:r>
            <a:r>
              <a:rPr lang="en-US" sz="2400" b="1" dirty="0">
                <a:solidFill>
                  <a:srgbClr val="C00000"/>
                </a:solidFill>
              </a:rPr>
              <a:t>The text states that “spiky plants grew along the path” and “their thorns littered the ground everywhere” (8). </a:t>
            </a:r>
            <a:r>
              <a:rPr lang="en-US" sz="2400" b="1" dirty="0">
                <a:solidFill>
                  <a:srgbClr val="0070C0"/>
                </a:solidFill>
              </a:rPr>
              <a:t>This shows that Nya has to overcome obstacles in a harsh setting.</a:t>
            </a:r>
          </a:p>
        </p:txBody>
      </p:sp>
    </p:spTree>
    <p:extLst>
      <p:ext uri="{BB962C8B-B14F-4D97-AF65-F5344CB8AC3E}">
        <p14:creationId xmlns:p14="http://schemas.microsoft.com/office/powerpoint/2010/main" val="145373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B14390-749A-4B9E-A230-6A83B1F18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2" y="309127"/>
            <a:ext cx="6258798" cy="62397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88682A-67C6-4175-BF9E-4D74BD819554}"/>
              </a:ext>
            </a:extLst>
          </p:cNvPr>
          <p:cNvSpPr txBox="1"/>
          <p:nvPr/>
        </p:nvSpPr>
        <p:spPr>
          <a:xfrm>
            <a:off x="6653241" y="2288805"/>
            <a:ext cx="47907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How do we formulate a response?</a:t>
            </a:r>
          </a:p>
          <a:p>
            <a:endParaRPr lang="en-US" dirty="0"/>
          </a:p>
          <a:p>
            <a:r>
              <a:rPr lang="en-US" dirty="0"/>
              <a:t>Identify the </a:t>
            </a:r>
            <a:r>
              <a:rPr lang="en-US" b="1" dirty="0"/>
              <a:t>setting</a:t>
            </a:r>
            <a:r>
              <a:rPr lang="en-US" dirty="0"/>
              <a:t>: The setting in chapter 2 is…</a:t>
            </a:r>
          </a:p>
          <a:p>
            <a:endParaRPr lang="en-US" dirty="0"/>
          </a:p>
          <a:p>
            <a:r>
              <a:rPr lang="en-US" dirty="0"/>
              <a:t>State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n-US" dirty="0"/>
              <a:t>: In this setting, Nya has to…</a:t>
            </a:r>
          </a:p>
          <a:p>
            <a:endParaRPr lang="en-US" dirty="0"/>
          </a:p>
          <a:p>
            <a:r>
              <a:rPr lang="en-US" dirty="0"/>
              <a:t>Provide </a:t>
            </a:r>
            <a:r>
              <a:rPr lang="en-US" b="1" dirty="0">
                <a:solidFill>
                  <a:srgbClr val="C00000"/>
                </a:solidFill>
              </a:rPr>
              <a:t>evidence</a:t>
            </a:r>
            <a:r>
              <a:rPr lang="en-US" dirty="0"/>
              <a:t> w/ page: In the text it says, “….”</a:t>
            </a:r>
          </a:p>
          <a:p>
            <a:endParaRPr lang="en-US" dirty="0"/>
          </a:p>
          <a:p>
            <a:r>
              <a:rPr lang="en-US" dirty="0"/>
              <a:t>Explain how the setting </a:t>
            </a:r>
            <a:r>
              <a:rPr lang="en-US" b="1" dirty="0">
                <a:solidFill>
                  <a:srgbClr val="0070C0"/>
                </a:solidFill>
              </a:rPr>
              <a:t>shapes (characters</a:t>
            </a:r>
            <a:r>
              <a:rPr lang="en-US" dirty="0"/>
              <a:t>/plot): This shows that Nya is…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006D10-889A-4428-A6A4-211D8183871A}"/>
              </a:ext>
            </a:extLst>
          </p:cNvPr>
          <p:cNvSpPr txBox="1"/>
          <p:nvPr/>
        </p:nvSpPr>
        <p:spPr>
          <a:xfrm>
            <a:off x="6843975" y="448785"/>
            <a:ext cx="5009566" cy="1200329"/>
          </a:xfrm>
          <a:custGeom>
            <a:avLst/>
            <a:gdLst>
              <a:gd name="connsiteX0" fmla="*/ 0 w 5009566"/>
              <a:gd name="connsiteY0" fmla="*/ 0 h 1200329"/>
              <a:gd name="connsiteX1" fmla="*/ 506523 w 5009566"/>
              <a:gd name="connsiteY1" fmla="*/ 0 h 1200329"/>
              <a:gd name="connsiteX2" fmla="*/ 1063141 w 5009566"/>
              <a:gd name="connsiteY2" fmla="*/ 0 h 1200329"/>
              <a:gd name="connsiteX3" fmla="*/ 1719951 w 5009566"/>
              <a:gd name="connsiteY3" fmla="*/ 0 h 1200329"/>
              <a:gd name="connsiteX4" fmla="*/ 2376761 w 5009566"/>
              <a:gd name="connsiteY4" fmla="*/ 0 h 1200329"/>
              <a:gd name="connsiteX5" fmla="*/ 2833188 w 5009566"/>
              <a:gd name="connsiteY5" fmla="*/ 0 h 1200329"/>
              <a:gd name="connsiteX6" fmla="*/ 3389806 w 5009566"/>
              <a:gd name="connsiteY6" fmla="*/ 0 h 1200329"/>
              <a:gd name="connsiteX7" fmla="*/ 3896329 w 5009566"/>
              <a:gd name="connsiteY7" fmla="*/ 0 h 1200329"/>
              <a:gd name="connsiteX8" fmla="*/ 4503043 w 5009566"/>
              <a:gd name="connsiteY8" fmla="*/ 0 h 1200329"/>
              <a:gd name="connsiteX9" fmla="*/ 5009566 w 5009566"/>
              <a:gd name="connsiteY9" fmla="*/ 0 h 1200329"/>
              <a:gd name="connsiteX10" fmla="*/ 5009566 w 5009566"/>
              <a:gd name="connsiteY10" fmla="*/ 364100 h 1200329"/>
              <a:gd name="connsiteX11" fmla="*/ 5009566 w 5009566"/>
              <a:gd name="connsiteY11" fmla="*/ 788216 h 1200329"/>
              <a:gd name="connsiteX12" fmla="*/ 5009566 w 5009566"/>
              <a:gd name="connsiteY12" fmla="*/ 1200329 h 1200329"/>
              <a:gd name="connsiteX13" fmla="*/ 4402852 w 5009566"/>
              <a:gd name="connsiteY13" fmla="*/ 1200329 h 1200329"/>
              <a:gd name="connsiteX14" fmla="*/ 3846233 w 5009566"/>
              <a:gd name="connsiteY14" fmla="*/ 1200329 h 1200329"/>
              <a:gd name="connsiteX15" fmla="*/ 3339711 w 5009566"/>
              <a:gd name="connsiteY15" fmla="*/ 1200329 h 1200329"/>
              <a:gd name="connsiteX16" fmla="*/ 2783092 w 5009566"/>
              <a:gd name="connsiteY16" fmla="*/ 1200329 h 1200329"/>
              <a:gd name="connsiteX17" fmla="*/ 2226474 w 5009566"/>
              <a:gd name="connsiteY17" fmla="*/ 1200329 h 1200329"/>
              <a:gd name="connsiteX18" fmla="*/ 1820142 w 5009566"/>
              <a:gd name="connsiteY18" fmla="*/ 1200329 h 1200329"/>
              <a:gd name="connsiteX19" fmla="*/ 1163333 w 5009566"/>
              <a:gd name="connsiteY19" fmla="*/ 1200329 h 1200329"/>
              <a:gd name="connsiteX20" fmla="*/ 556618 w 5009566"/>
              <a:gd name="connsiteY20" fmla="*/ 1200329 h 1200329"/>
              <a:gd name="connsiteX21" fmla="*/ 0 w 5009566"/>
              <a:gd name="connsiteY21" fmla="*/ 1200329 h 1200329"/>
              <a:gd name="connsiteX22" fmla="*/ 0 w 5009566"/>
              <a:gd name="connsiteY22" fmla="*/ 776213 h 1200329"/>
              <a:gd name="connsiteX23" fmla="*/ 0 w 5009566"/>
              <a:gd name="connsiteY23" fmla="*/ 376103 h 1200329"/>
              <a:gd name="connsiteX24" fmla="*/ 0 w 5009566"/>
              <a:gd name="connsiteY2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09566" h="1200329" extrusionOk="0">
                <a:moveTo>
                  <a:pt x="0" y="0"/>
                </a:moveTo>
                <a:cubicBezTo>
                  <a:pt x="132051" y="-26917"/>
                  <a:pt x="294061" y="9576"/>
                  <a:pt x="506523" y="0"/>
                </a:cubicBezTo>
                <a:cubicBezTo>
                  <a:pt x="718985" y="-9576"/>
                  <a:pt x="905004" y="57599"/>
                  <a:pt x="1063141" y="0"/>
                </a:cubicBezTo>
                <a:cubicBezTo>
                  <a:pt x="1221278" y="-57599"/>
                  <a:pt x="1545080" y="47563"/>
                  <a:pt x="1719951" y="0"/>
                </a:cubicBezTo>
                <a:cubicBezTo>
                  <a:pt x="1894822" y="-47563"/>
                  <a:pt x="2081460" y="9075"/>
                  <a:pt x="2376761" y="0"/>
                </a:cubicBezTo>
                <a:cubicBezTo>
                  <a:pt x="2672062" y="-9075"/>
                  <a:pt x="2657519" y="34496"/>
                  <a:pt x="2833188" y="0"/>
                </a:cubicBezTo>
                <a:cubicBezTo>
                  <a:pt x="3008857" y="-34496"/>
                  <a:pt x="3134868" y="10886"/>
                  <a:pt x="3389806" y="0"/>
                </a:cubicBezTo>
                <a:cubicBezTo>
                  <a:pt x="3644744" y="-10886"/>
                  <a:pt x="3713967" y="17862"/>
                  <a:pt x="3896329" y="0"/>
                </a:cubicBezTo>
                <a:cubicBezTo>
                  <a:pt x="4078691" y="-17862"/>
                  <a:pt x="4332713" y="7746"/>
                  <a:pt x="4503043" y="0"/>
                </a:cubicBezTo>
                <a:cubicBezTo>
                  <a:pt x="4673373" y="-7746"/>
                  <a:pt x="4769049" y="5598"/>
                  <a:pt x="5009566" y="0"/>
                </a:cubicBezTo>
                <a:cubicBezTo>
                  <a:pt x="5019132" y="82331"/>
                  <a:pt x="4977001" y="282069"/>
                  <a:pt x="5009566" y="364100"/>
                </a:cubicBezTo>
                <a:cubicBezTo>
                  <a:pt x="5042131" y="446131"/>
                  <a:pt x="4971899" y="607618"/>
                  <a:pt x="5009566" y="788216"/>
                </a:cubicBezTo>
                <a:cubicBezTo>
                  <a:pt x="5047233" y="968814"/>
                  <a:pt x="4971259" y="1088200"/>
                  <a:pt x="5009566" y="1200329"/>
                </a:cubicBezTo>
                <a:cubicBezTo>
                  <a:pt x="4860999" y="1253000"/>
                  <a:pt x="4619023" y="1146365"/>
                  <a:pt x="4402852" y="1200329"/>
                </a:cubicBezTo>
                <a:cubicBezTo>
                  <a:pt x="4186681" y="1254293"/>
                  <a:pt x="4113323" y="1148083"/>
                  <a:pt x="3846233" y="1200329"/>
                </a:cubicBezTo>
                <a:cubicBezTo>
                  <a:pt x="3579143" y="1252575"/>
                  <a:pt x="3476600" y="1157607"/>
                  <a:pt x="3339711" y="1200329"/>
                </a:cubicBezTo>
                <a:cubicBezTo>
                  <a:pt x="3202822" y="1243051"/>
                  <a:pt x="3008420" y="1151831"/>
                  <a:pt x="2783092" y="1200329"/>
                </a:cubicBezTo>
                <a:cubicBezTo>
                  <a:pt x="2557764" y="1248827"/>
                  <a:pt x="2380163" y="1152294"/>
                  <a:pt x="2226474" y="1200329"/>
                </a:cubicBezTo>
                <a:cubicBezTo>
                  <a:pt x="2072785" y="1248364"/>
                  <a:pt x="1901662" y="1162293"/>
                  <a:pt x="1820142" y="1200329"/>
                </a:cubicBezTo>
                <a:cubicBezTo>
                  <a:pt x="1738622" y="1238365"/>
                  <a:pt x="1476384" y="1171549"/>
                  <a:pt x="1163333" y="1200329"/>
                </a:cubicBezTo>
                <a:cubicBezTo>
                  <a:pt x="850282" y="1229109"/>
                  <a:pt x="850240" y="1178204"/>
                  <a:pt x="556618" y="1200329"/>
                </a:cubicBezTo>
                <a:cubicBezTo>
                  <a:pt x="262996" y="1222454"/>
                  <a:pt x="195509" y="1158377"/>
                  <a:pt x="0" y="1200329"/>
                </a:cubicBezTo>
                <a:cubicBezTo>
                  <a:pt x="-48267" y="999782"/>
                  <a:pt x="27691" y="942751"/>
                  <a:pt x="0" y="776213"/>
                </a:cubicBezTo>
                <a:cubicBezTo>
                  <a:pt x="-27691" y="609675"/>
                  <a:pt x="17628" y="462548"/>
                  <a:pt x="0" y="376103"/>
                </a:cubicBezTo>
                <a:cubicBezTo>
                  <a:pt x="-17628" y="289658"/>
                  <a:pt x="36419" y="12949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143896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Let’s try one together:</a:t>
            </a:r>
          </a:p>
          <a:p>
            <a:r>
              <a:rPr lang="en-US" sz="2400" dirty="0"/>
              <a:t>How does the setting shape the plot of Salva’s story in chapter 2?</a:t>
            </a:r>
          </a:p>
        </p:txBody>
      </p:sp>
    </p:spTree>
    <p:extLst>
      <p:ext uri="{BB962C8B-B14F-4D97-AF65-F5344CB8AC3E}">
        <p14:creationId xmlns:p14="http://schemas.microsoft.com/office/powerpoint/2010/main" val="39214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934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 Extended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Melissa</dc:creator>
  <cp:lastModifiedBy>Lewis, Melissa</cp:lastModifiedBy>
  <cp:revision>10</cp:revision>
  <dcterms:created xsi:type="dcterms:W3CDTF">2021-08-22T22:12:12Z</dcterms:created>
  <dcterms:modified xsi:type="dcterms:W3CDTF">2021-09-12T20:24:20Z</dcterms:modified>
</cp:coreProperties>
</file>