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</p:sldMasterIdLst>
  <p:sldIdLst>
    <p:sldId id="268" r:id="rId6"/>
    <p:sldId id="256" r:id="rId7"/>
    <p:sldId id="257" r:id="rId8"/>
    <p:sldId id="258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67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EA1D-597D-46C5-8ADA-DD7D5E03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8</a:t>
            </a:r>
            <a:r>
              <a:rPr lang="en-US" baseline="30000"/>
              <a:t>th</a:t>
            </a:r>
            <a:r>
              <a:rPr lang="en-US"/>
              <a:t> Grade ELA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9B582-C7AB-4D23-AF17-7024F4D5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87" y="1964600"/>
            <a:ext cx="9173855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A87E7-02AB-4C4D-B0FB-51AD643B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90230"/>
            <a:ext cx="11303626" cy="2020536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D552-07FF-4D3F-91B4-04C8FC06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613395"/>
            <a:ext cx="3353432" cy="1336485"/>
          </a:xfrm>
        </p:spPr>
        <p:txBody>
          <a:bodyPr anchor="ctr">
            <a:normAutofit/>
          </a:bodyPr>
          <a:lstStyle/>
          <a:p>
            <a:r>
              <a:rPr lang="en-US" b="0" i="0">
                <a:solidFill>
                  <a:schemeClr val="tx2"/>
                </a:solidFill>
                <a:effectLst/>
                <a:latin typeface="Lato Extended"/>
              </a:rPr>
              <a:t>Border Patrol</a:t>
            </a:r>
            <a:br>
              <a:rPr lang="en-US" b="0" i="0">
                <a:solidFill>
                  <a:schemeClr val="tx2"/>
                </a:solidFill>
                <a:effectLst/>
                <a:latin typeface="Lato Extended"/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3B7B9C-CF43-4A76-8BE9-3B1F9E0E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613396"/>
            <a:ext cx="7240909" cy="130411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6FA6E2"/>
              </a:buClr>
              <a:buNone/>
            </a:pPr>
            <a:endParaRPr lang="en-US" b="0" i="0" dirty="0">
              <a:solidFill>
                <a:srgbClr val="000000"/>
              </a:solidFill>
              <a:effectLst/>
              <a:latin typeface="Lato Extended"/>
            </a:endParaRPr>
          </a:p>
          <a:p>
            <a:pPr marL="0" indent="0">
              <a:buClr>
                <a:srgbClr val="6FA6E2"/>
              </a:buClr>
              <a:buNone/>
            </a:pPr>
            <a:endParaRPr lang="en-US" dirty="0">
              <a:solidFill>
                <a:schemeClr val="tx1"/>
              </a:solidFill>
              <a:latin typeface="Lato Extended"/>
            </a:endParaRPr>
          </a:p>
          <a:p>
            <a:pPr marL="0" indent="0">
              <a:buClr>
                <a:srgbClr val="6FA6E2"/>
              </a:buClr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Lato Extended"/>
              </a:rPr>
              <a:t>Johnathan McIntosh, "Border Patrol Museum." Photograph. </a:t>
            </a:r>
            <a:r>
              <a:rPr lang="en-US" b="0" i="1" dirty="0">
                <a:solidFill>
                  <a:schemeClr val="tx1"/>
                </a:solidFill>
                <a:effectLst/>
                <a:latin typeface="Lato Extended"/>
              </a:rPr>
              <a:t>Flickr</a:t>
            </a:r>
            <a:r>
              <a:rPr lang="en-US" b="0" i="0" dirty="0">
                <a:solidFill>
                  <a:schemeClr val="tx1"/>
                </a:solidFill>
                <a:effectLst/>
                <a:latin typeface="Lato Extended"/>
              </a:rPr>
              <a:t>. 15 Sep. 2009. Web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 Extended"/>
              </a:rPr>
              <a:t>USed</a:t>
            </a:r>
            <a:r>
              <a:rPr lang="en-US" b="0" i="0" dirty="0">
                <a:solidFill>
                  <a:schemeClr val="tx1"/>
                </a:solidFill>
                <a:effectLst/>
                <a:latin typeface="Lato Extended"/>
              </a:rPr>
              <a:t> under CC BY 2.0.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1D493-574D-482B-9248-2F8882ED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chemeClr val="accent1"/>
                </a:solidFill>
                <a:effectLst/>
                <a:latin typeface="Lato Extended"/>
              </a:rPr>
              <a:t>La Llorona</a:t>
            </a:r>
            <a:br>
              <a:rPr lang="en-US" b="0" i="0">
                <a:solidFill>
                  <a:schemeClr val="accent1"/>
                </a:solidFill>
                <a:effectLst/>
                <a:latin typeface="Lato Extended"/>
              </a:rPr>
            </a:b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A9989-988C-4944-96FD-BEF31365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0" r="2548"/>
          <a:stretch/>
        </p:blipFill>
        <p:spPr>
          <a:xfrm>
            <a:off x="20" y="10"/>
            <a:ext cx="4449914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C5A26B"/>
          </a:solidFill>
          <a:ln>
            <a:solidFill>
              <a:srgbClr val="C5A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9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82B4B-F5EE-4FCC-9EAE-995303B7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  <a:latin typeface="Lato Extended"/>
              </a:rPr>
              <a:t>Eagle Pass</a:t>
            </a:r>
            <a:br>
              <a:rPr lang="en-US" sz="2400" b="0" i="0">
                <a:solidFill>
                  <a:srgbClr val="FFFFFF"/>
                </a:solidFill>
                <a:effectLst/>
                <a:latin typeface="Lato Extended"/>
              </a:rPr>
            </a:b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6CC338-C684-4EA4-A015-BF6ACDCB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5898B-EC24-47DC-857C-B25007FA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59" y="948412"/>
            <a:ext cx="6654627" cy="57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A866E-6854-4155-802B-07088E66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ato Extended"/>
              </a:rPr>
              <a:t>Answer the following questions…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ato Extended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8C130FAF-12C2-4BBD-B4DD-18458E72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91" y="1904834"/>
            <a:ext cx="3036818" cy="303681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61C7552-19B3-44CC-BE78-14C634740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51898" y="1891454"/>
            <a:ext cx="7780497" cy="48437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23767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 Extended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 Extended"/>
              </a:rPr>
              <a:t>As you were looking through the images, what were some of the things you thought about or had questions about regarding these images?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 Extended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 Extended"/>
              </a:rPr>
              <a:t>Now that you have looked at some of the resources, what do you think this module might be about?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Lato Extended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Lato Extended"/>
              </a:rPr>
              <a:t>What evidence supports your inferences?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2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FAE5-8082-466F-9036-3D514B7E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 &amp; Vocabulary for this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D983-5201-4879-ABDD-91F22838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>
            <a:normAutofit fontScale="92500"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Why do we see evidence of myths and traditional stories in modern narratives?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How and why can we modernize myths and traditional stories to be meaningful to today’s audiences?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E11AC8-442C-4A6C-B105-7D58C4729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73759"/>
              </p:ext>
            </p:extLst>
          </p:nvPr>
        </p:nvGraphicFramePr>
        <p:xfrm>
          <a:off x="581192" y="3643952"/>
          <a:ext cx="10876104" cy="2945130"/>
        </p:xfrm>
        <a:graphic>
          <a:graphicData uri="http://schemas.openxmlformats.org/drawingml/2006/table">
            <a:tbl>
              <a:tblPr/>
              <a:tblGrid>
                <a:gridCol w="10876104">
                  <a:extLst>
                    <a:ext uri="{9D8B030D-6E8A-4147-A177-3AD203B41FA5}">
                      <a16:colId xmlns:a16="http://schemas.microsoft.com/office/drawing/2014/main" val="2035982800"/>
                    </a:ext>
                  </a:extLst>
                </a:gridCol>
              </a:tblGrid>
              <a:tr h="259742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Academic Vocabulary:</a:t>
                      </a:r>
                      <a:endParaRPr lang="en-US" sz="2400" dirty="0"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</a:rPr>
                        <a:t>Myth - a popular story from the past that uses supernatural beings and events to explain a practice, belief, or natural events. </a:t>
                      </a:r>
                      <a:endParaRPr lang="en-US" sz="2400" dirty="0"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</a:rPr>
                        <a:t>Traditional - passed down and unwritten; ritual </a:t>
                      </a:r>
                      <a:endParaRPr lang="en-US" sz="2400" dirty="0"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</a:rPr>
                        <a:t>Narrative - a story</a:t>
                      </a:r>
                      <a:endParaRPr lang="en-US" sz="2400" dirty="0"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</a:rPr>
                        <a:t>Modernize - to make new and different or suitable for the present time.</a:t>
                      </a:r>
                      <a:endParaRPr lang="en-US" sz="2400" dirty="0"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</a:rPr>
                        <a:t>Folklore - the traditional beliefs, customs, and stories of a community, passed through the generations by word of mouth. </a:t>
                      </a:r>
                      <a:endParaRPr lang="en-US" sz="240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6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1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2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BBD4F-7B97-4051-9B5B-8BC64EFF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7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chemeClr val="tx2"/>
                </a:solidFill>
                <a:effectLst/>
                <a:latin typeface="Lato Extended"/>
              </a:rPr>
              <a:t>So what are we reading?</a:t>
            </a:r>
            <a:br>
              <a:rPr lang="en-US" b="0" i="0">
                <a:solidFill>
                  <a:schemeClr val="tx2"/>
                </a:solidFill>
                <a:effectLst/>
                <a:latin typeface="Lato Extended"/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2BEAB-52A5-449C-8019-64C0B2FA9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5" r="1903"/>
          <a:stretch/>
        </p:blipFill>
        <p:spPr>
          <a:xfrm>
            <a:off x="1758928" y="1086266"/>
            <a:ext cx="2976863" cy="466805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2F5F19E5-4140-42F2-ADA8-3CFB42A7DD3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515987" y="2254102"/>
            <a:ext cx="4947221" cy="3650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i="0">
                <a:effectLst/>
                <a:latin typeface="Lato Extended"/>
              </a:rPr>
              <a:t>Please </a:t>
            </a:r>
            <a:r>
              <a:rPr lang="en-US" b="1" i="0" err="1">
                <a:effectLst/>
                <a:latin typeface="Lato Extended"/>
              </a:rPr>
              <a:t>preread</a:t>
            </a:r>
            <a:r>
              <a:rPr lang="en-US" b="1" i="0">
                <a:effectLst/>
                <a:latin typeface="Lato Extended"/>
              </a:rPr>
              <a:t> Chapter 1 of </a:t>
            </a:r>
            <a:r>
              <a:rPr lang="en-US" b="1" i="1">
                <a:effectLst/>
                <a:latin typeface="Lato Extended"/>
              </a:rPr>
              <a:t>Summer of the Mariposas</a:t>
            </a:r>
            <a:r>
              <a:rPr lang="en-US" b="1" i="0">
                <a:effectLst/>
                <a:latin typeface="Lato Extended"/>
              </a:rPr>
              <a:t> to prepare you for the next lesson.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492" y="1207306"/>
          <a:ext cx="11141016" cy="541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respect.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2008845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appreciate the abilities, qualities, and achievements of others and treat myself, others and the environment with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Applauding others when hey have done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Taking care around the classroom not to break things or hurt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Returning borrowed items in the same condition you were given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Throwing trash in the trash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Recycling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5427992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 really appreciate…because…”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“You did a great job with…because…”</a:t>
            </a:r>
          </a:p>
        </p:txBody>
      </p:sp>
    </p:spTree>
    <p:extLst>
      <p:ext uri="{BB962C8B-B14F-4D97-AF65-F5344CB8AC3E}">
        <p14:creationId xmlns:p14="http://schemas.microsoft.com/office/powerpoint/2010/main" val="7855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492" y="1207306"/>
          <a:ext cx="11141016" cy="489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behave with integrity.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1483012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am honest and do the right thing, even when it’s difficult, because it is the right thing to 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Admitting when at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Doing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Keeping eyes on own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869250"/>
            <a:ext cx="763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“I’m sorry, but I…”</a:t>
            </a:r>
          </a:p>
        </p:txBody>
      </p:sp>
    </p:spTree>
    <p:extLst>
      <p:ext uri="{BB962C8B-B14F-4D97-AF65-F5344CB8AC3E}">
        <p14:creationId xmlns:p14="http://schemas.microsoft.com/office/powerpoint/2010/main" val="784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492" y="1207306"/>
          <a:ext cx="11141016" cy="45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empathy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1189714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understand and I share or take into account the feelings, situation, or attitude of others.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Listening carefully and showing the appropriate facial expressions for the situation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526344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“I understand how you feel.”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 can imagine how you feel.”</a:t>
            </a:r>
          </a:p>
        </p:txBody>
      </p:sp>
    </p:spTree>
    <p:extLst>
      <p:ext uri="{BB962C8B-B14F-4D97-AF65-F5344CB8AC3E}">
        <p14:creationId xmlns:p14="http://schemas.microsoft.com/office/powerpoint/2010/main" val="31823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F56A-4B37-4170-B305-2A1E0612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72"/>
            <a:ext cx="10515600" cy="881285"/>
          </a:xfrm>
        </p:spPr>
        <p:txBody>
          <a:bodyPr/>
          <a:lstStyle/>
          <a:p>
            <a:r>
              <a:rPr lang="en-US" dirty="0"/>
              <a:t>Work to Become Ethical People Anchor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E15DCE-0B07-4901-86AC-BB63318EE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492" y="1207306"/>
          <a:ext cx="11141016" cy="413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208">
                  <a:extLst>
                    <a:ext uri="{9D8B030D-6E8A-4147-A177-3AD203B41FA5}">
                      <a16:colId xmlns:a16="http://schemas.microsoft.com/office/drawing/2014/main" val="2131407210"/>
                    </a:ext>
                  </a:extLst>
                </a:gridCol>
                <a:gridCol w="7970808">
                  <a:extLst>
                    <a:ext uri="{9D8B030D-6E8A-4147-A177-3AD203B41FA5}">
                      <a16:colId xmlns:a16="http://schemas.microsoft.com/office/drawing/2014/main" val="3400515507"/>
                    </a:ext>
                  </a:extLst>
                </a:gridCol>
              </a:tblGrid>
              <a:tr h="7416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Habit of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I show compassion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097774"/>
                  </a:ext>
                </a:extLst>
              </a:tr>
              <a:tr h="111698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Mean?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53646"/>
                  </a:ext>
                </a:extLst>
              </a:tr>
              <a:tr h="729639">
                <a:tc>
                  <a:txBody>
                    <a:bodyPr/>
                    <a:lstStyle/>
                    <a:p>
                      <a:r>
                        <a:rPr lang="en-US" b="1" dirty="0"/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2783"/>
                  </a:ext>
                </a:extLst>
              </a:tr>
              <a:tr h="1550257">
                <a:tc>
                  <a:txBody>
                    <a:bodyPr/>
                    <a:lstStyle/>
                    <a:p>
                      <a:r>
                        <a:rPr lang="en-US" b="1" dirty="0"/>
                        <a:t>What does it sound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484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C7D48-2D37-4825-80C2-B05B6DB1FE38}"/>
              </a:ext>
            </a:extLst>
          </p:cNvPr>
          <p:cNvSpPr txBox="1"/>
          <p:nvPr/>
        </p:nvSpPr>
        <p:spPr>
          <a:xfrm>
            <a:off x="3750331" y="2002070"/>
            <a:ext cx="75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means I notice when others are sad or upset and try to help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42768-686C-49CB-97D7-224BCE0A92E0}"/>
              </a:ext>
            </a:extLst>
          </p:cNvPr>
          <p:cNvSpPr txBox="1"/>
          <p:nvPr/>
        </p:nvSpPr>
        <p:spPr>
          <a:xfrm>
            <a:off x="3750331" y="3023694"/>
            <a:ext cx="763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Approaching a friend or classmate who looks upset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E23FD-5399-46D5-A4FB-7D0E87FFAF0F}"/>
              </a:ext>
            </a:extLst>
          </p:cNvPr>
          <p:cNvSpPr txBox="1"/>
          <p:nvPr/>
        </p:nvSpPr>
        <p:spPr>
          <a:xfrm>
            <a:off x="3750331" y="4030899"/>
            <a:ext cx="76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“You look upset, is everything OK? Is there anything I can do to help?”</a:t>
            </a:r>
          </a:p>
        </p:txBody>
      </p:sp>
    </p:spTree>
    <p:extLst>
      <p:ext uri="{BB962C8B-B14F-4D97-AF65-F5344CB8AC3E}">
        <p14:creationId xmlns:p14="http://schemas.microsoft.com/office/powerpoint/2010/main" val="38313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1E0F-699F-4CAC-8EF6-BF2F8AE29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Lato Extended"/>
              </a:rPr>
              <a:t>Unit 1 </a:t>
            </a:r>
            <a:r>
              <a:rPr lang="en-US" b="0" i="0">
                <a:solidFill>
                  <a:srgbClr val="666666"/>
                </a:solidFill>
                <a:effectLst/>
                <a:latin typeface="Lato Extended"/>
              </a:rPr>
              <a:t>Lesson 1 – Discover Our Topic</a:t>
            </a:r>
            <a:br>
              <a:rPr lang="en-US" b="0" i="0" dirty="0">
                <a:solidFill>
                  <a:srgbClr val="666666"/>
                </a:solidFill>
                <a:effectLst/>
                <a:latin typeface="Lato Extended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F3520B-DCCC-4B4E-BABC-8868F6979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of the mariposas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AAA1E-8A42-4336-BC60-170E207D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74" y="3569670"/>
            <a:ext cx="6296652" cy="24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BF84F-B99B-448B-B657-950DF77A8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8583" r="-1" b="21636"/>
          <a:stretch/>
        </p:blipFill>
        <p:spPr>
          <a:xfrm>
            <a:off x="1028918" y="235295"/>
            <a:ext cx="9524782" cy="266191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E9C151-26AF-4076-9D6D-B3EC2D3B0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74854"/>
              </p:ext>
            </p:extLst>
          </p:nvPr>
        </p:nvGraphicFramePr>
        <p:xfrm>
          <a:off x="954388" y="4115181"/>
          <a:ext cx="9858680" cy="2213610"/>
        </p:xfrm>
        <a:graphic>
          <a:graphicData uri="http://schemas.openxmlformats.org/drawingml/2006/table">
            <a:tbl>
              <a:tblPr/>
              <a:tblGrid>
                <a:gridCol w="9858680">
                  <a:extLst>
                    <a:ext uri="{9D8B030D-6E8A-4147-A177-3AD203B41FA5}">
                      <a16:colId xmlns:a16="http://schemas.microsoft.com/office/drawing/2014/main" val="13600335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Today We Will: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Opening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Work Time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      A. Infer the Topic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      B. Introduce the Performance Task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      C. Introduce the Work to Become Ethical People Anchor Chart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Closing and Reflecting: Reflect on Learning Targets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Homework: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Preread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r>
                        <a:rPr lang="en-US" i="1" dirty="0">
                          <a:solidFill>
                            <a:srgbClr val="FFFFFF"/>
                          </a:solidFill>
                          <a:effectLst/>
                        </a:rPr>
                        <a:t>Summer of the Mariposas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, Chapter 1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6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8006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22D7DE-F18D-491C-AF66-7ACE835235C3}"/>
              </a:ext>
            </a:extLst>
          </p:cNvPr>
          <p:cNvSpPr txBox="1"/>
          <p:nvPr/>
        </p:nvSpPr>
        <p:spPr>
          <a:xfrm>
            <a:off x="1028918" y="3037600"/>
            <a:ext cx="9858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2D3B45"/>
                </a:solidFill>
                <a:effectLst/>
                <a:latin typeface="Lato Extended"/>
              </a:rPr>
              <a:t>I can infer the topic of this module from the resources. </a:t>
            </a:r>
            <a:endParaRPr lang="en-US" sz="2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ctr"/>
            <a:r>
              <a:rPr lang="en-US" sz="1600" b="0" i="0" dirty="0">
                <a:solidFill>
                  <a:srgbClr val="2D3B45"/>
                </a:solidFill>
                <a:effectLst/>
                <a:latin typeface="Lato Extended"/>
              </a:rPr>
              <a:t>(Key Ideas &amp; Details </a:t>
            </a:r>
            <a:r>
              <a:rPr lang="en-US" sz="1600" b="0" i="0" dirty="0" err="1">
                <a:solidFill>
                  <a:srgbClr val="2D3B45"/>
                </a:solidFill>
                <a:effectLst/>
                <a:latin typeface="Lato Extended"/>
              </a:rPr>
              <a:t>LTa</a:t>
            </a:r>
            <a:r>
              <a:rPr lang="en-US" sz="1600" b="0" i="0" dirty="0">
                <a:solidFill>
                  <a:srgbClr val="2D3B45"/>
                </a:solidFill>
                <a:effectLst/>
                <a:latin typeface="Lato Extended"/>
              </a:rPr>
              <a:t>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12349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7097-1A9F-48CD-BF2E-A61F6D12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3D7B-242D-45B2-B2F9-9C1FAA86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92" y="1464128"/>
            <a:ext cx="11029615" cy="3521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What do you think </a:t>
            </a:r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infer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 means? 		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When we make an </a:t>
            </a:r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infer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ence, we make a good guess based on the evidence we have seen.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If we are going to infer the topic, what does that mean?  		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Infer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ring topics means making a good guess about the topic based on the content of the resources we will look at.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A216F47-328A-4ECC-9150-AA59D5101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8955D-AC2A-4C42-9B34-7D730F23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8" y="3995853"/>
            <a:ext cx="6867524" cy="24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BFA481-341E-40B5-BADC-4A0F7B1AD9C4}"/>
              </a:ext>
            </a:extLst>
          </p:cNvPr>
          <p:cNvSpPr txBox="1"/>
          <p:nvPr/>
        </p:nvSpPr>
        <p:spPr>
          <a:xfrm>
            <a:off x="603243" y="2086827"/>
            <a:ext cx="3385744" cy="3856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FFFFFF"/>
                </a:solidFill>
              </a:rPr>
              <a:t>Open to page 3 of your Unit 1 Workbook.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400" b="0" i="0" dirty="0">
              <a:solidFill>
                <a:srgbClr val="FFFFFF"/>
              </a:solidFill>
              <a:effectLst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Record your thinking on your Note-Catcher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F736D-DDB1-4733-A8C7-CB250324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00" y="1454242"/>
            <a:ext cx="6866506" cy="3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FD7CF-CBC3-4EDE-AFA9-52D648DB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accent1"/>
                </a:solidFill>
                <a:effectLst/>
                <a:latin typeface="Lato Extended"/>
              </a:rPr>
              <a:t>I Notice...I Wonder</a:t>
            </a:r>
            <a:br>
              <a:rPr lang="en-US" b="0" i="0" dirty="0">
                <a:solidFill>
                  <a:schemeClr val="accent1"/>
                </a:solidFill>
                <a:effectLst/>
                <a:latin typeface="Lato Extended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91F87-566D-4CE4-9BE9-95728C48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9" r="8635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B0B358"/>
          </a:solidFill>
          <a:ln>
            <a:solidFill>
              <a:srgbClr val="B0B3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D764-2DA7-41C1-945B-FB87484D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3" y="1943100"/>
            <a:ext cx="7157866" cy="4160627"/>
          </a:xfrm>
        </p:spPr>
        <p:txBody>
          <a:bodyPr>
            <a:noAutofit/>
          </a:bodyPr>
          <a:lstStyle/>
          <a:p>
            <a:pPr>
              <a:buClr>
                <a:srgbClr val="B0B358"/>
              </a:buClr>
            </a:pPr>
            <a:r>
              <a:rPr lang="en-US" sz="2800" b="0" i="0" dirty="0">
                <a:effectLst/>
                <a:latin typeface="Lato Extended"/>
              </a:rPr>
              <a:t>What do you see? </a:t>
            </a:r>
          </a:p>
          <a:p>
            <a:pPr>
              <a:buClr>
                <a:srgbClr val="B0B358"/>
              </a:buClr>
            </a:pPr>
            <a:r>
              <a:rPr lang="en-US" sz="2800" b="0" i="0" dirty="0">
                <a:effectLst/>
                <a:latin typeface="Lato Extended"/>
              </a:rPr>
              <a:t>What questions come to mind? </a:t>
            </a:r>
          </a:p>
          <a:p>
            <a:pPr>
              <a:buClr>
                <a:srgbClr val="B0B358"/>
              </a:buClr>
            </a:pPr>
            <a:r>
              <a:rPr lang="en-US" sz="2800" b="0" i="0" dirty="0">
                <a:effectLst/>
                <a:latin typeface="Lato Extended"/>
              </a:rPr>
              <a:t>There are no wrong answers! </a:t>
            </a:r>
          </a:p>
          <a:p>
            <a:pPr>
              <a:buClr>
                <a:srgbClr val="B0B358"/>
              </a:buClr>
            </a:pPr>
            <a:r>
              <a:rPr lang="en-US" sz="2800" b="0" i="0" dirty="0">
                <a:effectLst/>
                <a:latin typeface="Lato Extended"/>
              </a:rPr>
              <a:t>Doing this activity is helpful to understand and explore a new topic or text.</a:t>
            </a:r>
            <a:endParaRPr lang="en-US" dirty="0">
              <a:latin typeface="Lato Extended"/>
            </a:endParaRPr>
          </a:p>
          <a:p>
            <a:pPr marL="0" indent="0">
              <a:buClr>
                <a:srgbClr val="B0B358"/>
              </a:buClr>
              <a:buNone/>
            </a:pPr>
            <a:endParaRPr lang="en-US" b="0" i="0" dirty="0">
              <a:effectLst/>
              <a:latin typeface="Lato Extended"/>
            </a:endParaRPr>
          </a:p>
          <a:p>
            <a:pPr marL="0" indent="0">
              <a:buClr>
                <a:srgbClr val="B0B358"/>
              </a:buClr>
              <a:buNone/>
            </a:pPr>
            <a:endParaRPr lang="en-US" dirty="0">
              <a:latin typeface="Lato Extended"/>
            </a:endParaRPr>
          </a:p>
          <a:p>
            <a:pPr marL="0" indent="0">
              <a:buClr>
                <a:srgbClr val="B0B358"/>
              </a:buClr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"Codex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ato Extended"/>
              </a:rPr>
              <a:t>Medoza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." Illustration. 16th century. Bodleian Library. </a:t>
            </a:r>
            <a:r>
              <a:rPr lang="en-US" b="0" i="1" dirty="0">
                <a:solidFill>
                  <a:srgbClr val="000000"/>
                </a:solidFill>
                <a:effectLst/>
                <a:latin typeface="Lato Extended"/>
              </a:rPr>
              <a:t>Wikimedia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. Web. Public Domain.</a:t>
            </a:r>
            <a:endParaRPr lang="en-US" b="0" i="0" dirty="0">
              <a:effectLst/>
              <a:latin typeface="Lato Extended"/>
            </a:endParaRPr>
          </a:p>
          <a:p>
            <a:pPr>
              <a:buClr>
                <a:srgbClr val="B0B35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9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71492-AE39-4044-A0CA-F5D821C7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 b="0" i="0">
                <a:solidFill>
                  <a:schemeClr val="accent1"/>
                </a:solidFill>
                <a:effectLst/>
                <a:latin typeface="Lato Extended"/>
              </a:rPr>
              <a:t>Virgin Mary</a:t>
            </a:r>
            <a:br>
              <a:rPr lang="en-US" b="0" i="0">
                <a:solidFill>
                  <a:schemeClr val="accent1"/>
                </a:solidFill>
                <a:effectLst/>
                <a:latin typeface="Lato Extended"/>
              </a:rPr>
            </a:b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B5328-D985-41B4-BC14-D024DB846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1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DCAF67"/>
          </a:solidFill>
          <a:ln>
            <a:solidFill>
              <a:srgbClr val="DCAF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3FB2-B0AF-45F5-96D4-B0EBE66B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 marL="0" indent="0">
              <a:buClr>
                <a:srgbClr val="DCAF67"/>
              </a:buClr>
              <a:buNone/>
            </a:pPr>
            <a:endParaRPr lang="en-US" dirty="0">
              <a:latin typeface="Lato Extended"/>
            </a:endParaRPr>
          </a:p>
          <a:p>
            <a:pPr>
              <a:buClr>
                <a:srgbClr val="DCAF67"/>
              </a:buClr>
            </a:pPr>
            <a:endParaRPr lang="en-US" dirty="0">
              <a:latin typeface="Lato Extended"/>
            </a:endParaRPr>
          </a:p>
          <a:p>
            <a:pPr>
              <a:buClr>
                <a:srgbClr val="DCAF67"/>
              </a:buClr>
            </a:pPr>
            <a:endParaRPr lang="en-US" dirty="0">
              <a:latin typeface="Lato Extended"/>
            </a:endParaRPr>
          </a:p>
          <a:p>
            <a:pPr>
              <a:buClr>
                <a:srgbClr val="DCAF67"/>
              </a:buClr>
            </a:pPr>
            <a:endParaRPr lang="en-US" dirty="0">
              <a:latin typeface="Lato Extended"/>
            </a:endParaRPr>
          </a:p>
          <a:p>
            <a:pPr>
              <a:buClr>
                <a:srgbClr val="DCAF67"/>
              </a:buClr>
            </a:pPr>
            <a:r>
              <a:rPr lang="en-US" b="0" i="0" dirty="0">
                <a:effectLst/>
                <a:latin typeface="Lato Extended"/>
              </a:rPr>
              <a:t>Mayo &amp; Weed. "Virgin Mary". Photograph. 1898. The Miriam and Ira D. Wallach Division of Art, Prints and Photographs: Photography Collection, The New York Public Library. </a:t>
            </a:r>
            <a:r>
              <a:rPr lang="en-US" b="0" i="1" dirty="0">
                <a:effectLst/>
                <a:latin typeface="Lato Extended"/>
              </a:rPr>
              <a:t>The New York Public Library </a:t>
            </a:r>
            <a:r>
              <a:rPr lang="en-US" b="0" i="1" dirty="0" err="1">
                <a:effectLst/>
                <a:latin typeface="Lato Extended"/>
              </a:rPr>
              <a:t>Digial</a:t>
            </a:r>
            <a:r>
              <a:rPr lang="en-US" b="0" i="1" dirty="0">
                <a:effectLst/>
                <a:latin typeface="Lato Extended"/>
              </a:rPr>
              <a:t> Collections</a:t>
            </a:r>
            <a:r>
              <a:rPr lang="en-US" b="0" i="0" dirty="0">
                <a:effectLst/>
                <a:latin typeface="Lato Extended"/>
              </a:rPr>
              <a:t>. Web. Public Domain.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E6AB5-0BB8-47B1-9D0F-851A0764D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7" r="9091" b="9737"/>
          <a:stretch/>
        </p:blipFill>
        <p:spPr>
          <a:xfrm>
            <a:off x="4165716" y="1178783"/>
            <a:ext cx="8000770" cy="45004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171492-AE39-4044-A0CA-F5D821C7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b="0" i="0">
                <a:solidFill>
                  <a:srgbClr val="FFFFFF"/>
                </a:solidFill>
                <a:effectLst/>
                <a:latin typeface="Lato Extended"/>
              </a:rPr>
              <a:t>Highway 80</a:t>
            </a:r>
            <a:br>
              <a:rPr lang="en-US" b="0" i="0">
                <a:solidFill>
                  <a:srgbClr val="FFFFFF"/>
                </a:solidFill>
                <a:effectLst/>
                <a:latin typeface="Lato Extended"/>
              </a:rPr>
            </a:br>
            <a:br>
              <a:rPr lang="en-US" b="0" i="0">
                <a:solidFill>
                  <a:srgbClr val="FFFFFF"/>
                </a:solidFill>
                <a:effectLst/>
                <a:latin typeface="Lato Extended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3FB2-B0AF-45F5-96D4-B0EBE66B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DCAF67"/>
              </a:buClr>
              <a:buNone/>
            </a:pPr>
            <a:endParaRPr lang="en-US" sz="1400" dirty="0">
              <a:solidFill>
                <a:srgbClr val="FFFFFF"/>
              </a:solidFill>
              <a:latin typeface="Lato Extended"/>
            </a:endParaRPr>
          </a:p>
          <a:p>
            <a:pPr>
              <a:lnSpc>
                <a:spcPct val="90000"/>
              </a:lnSpc>
              <a:buClr>
                <a:srgbClr val="DCAF67"/>
              </a:buClr>
            </a:pPr>
            <a:endParaRPr lang="en-US" sz="1400" dirty="0">
              <a:solidFill>
                <a:srgbClr val="FFFFFF"/>
              </a:solidFill>
              <a:latin typeface="Lato Extended"/>
            </a:endParaRPr>
          </a:p>
          <a:p>
            <a:pPr>
              <a:lnSpc>
                <a:spcPct val="90000"/>
              </a:lnSpc>
              <a:buClr>
                <a:srgbClr val="DCAF67"/>
              </a:buClr>
            </a:pPr>
            <a:endParaRPr lang="en-US" sz="1400" dirty="0">
              <a:solidFill>
                <a:srgbClr val="FFFFFF"/>
              </a:solidFill>
              <a:latin typeface="Lato Extended"/>
            </a:endParaRPr>
          </a:p>
          <a:p>
            <a:pPr>
              <a:lnSpc>
                <a:spcPct val="90000"/>
              </a:lnSpc>
              <a:buClr>
                <a:srgbClr val="DCAF67"/>
              </a:buClr>
            </a:pPr>
            <a:endParaRPr lang="en-US" sz="1400" dirty="0">
              <a:solidFill>
                <a:srgbClr val="FFFFFF"/>
              </a:solidFill>
              <a:latin typeface="Lato Extended"/>
            </a:endParaRPr>
          </a:p>
          <a:p>
            <a:pPr>
              <a:lnSpc>
                <a:spcPct val="90000"/>
              </a:lnSpc>
              <a:buClr>
                <a:srgbClr val="DCAF67"/>
              </a:buClr>
            </a:pPr>
            <a:r>
              <a:rPr lang="en-US" sz="1400" b="0" i="0" dirty="0" err="1">
                <a:solidFill>
                  <a:schemeClr val="tx1"/>
                </a:solidFill>
                <a:effectLst/>
                <a:latin typeface="Lato Extended"/>
              </a:rPr>
              <a:t>Wonderlane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Lato Extended"/>
              </a:rPr>
              <a:t>. "Endless desert highway 80, Baja California Sur, Mexico." Photograph. </a:t>
            </a:r>
            <a:r>
              <a:rPr lang="en-US" sz="1400" b="0" i="1" dirty="0">
                <a:solidFill>
                  <a:schemeClr val="tx1"/>
                </a:solidFill>
                <a:effectLst/>
                <a:latin typeface="Lato Extended"/>
              </a:rPr>
              <a:t>Flickr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Lato Extended"/>
              </a:rPr>
              <a:t>. 21 May 2009. Web Used under CC BY 2.0.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7CBD4-6980-4C35-B7C1-E7E9A56D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32991"/>
            <a:ext cx="3702134" cy="4182242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8B653-7D0B-4399-8EB0-CB2AAF66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07" y="1186426"/>
            <a:ext cx="3374265" cy="938766"/>
          </a:xfrm>
        </p:spPr>
        <p:txBody>
          <a:bodyPr>
            <a:normAutofit/>
          </a:bodyPr>
          <a:lstStyle/>
          <a:p>
            <a:r>
              <a:rPr lang="en-US" sz="2400" b="0" i="0">
                <a:solidFill>
                  <a:schemeClr val="tx2"/>
                </a:solidFill>
                <a:effectLst/>
                <a:latin typeface="Lato Extended"/>
              </a:rPr>
              <a:t>Mariposa</a:t>
            </a:r>
            <a:br>
              <a:rPr lang="en-US" sz="2400" b="0" i="0">
                <a:solidFill>
                  <a:schemeClr val="tx2"/>
                </a:solidFill>
                <a:effectLst/>
                <a:latin typeface="Lato Extended"/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8AFA-DBC4-4D75-9308-92996474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508" y="2266683"/>
            <a:ext cx="3266704" cy="2704562"/>
          </a:xfrm>
        </p:spPr>
        <p:txBody>
          <a:bodyPr>
            <a:normAutofit/>
          </a:bodyPr>
          <a:lstStyle/>
          <a:p>
            <a:pPr marL="0" indent="0">
              <a:buClr>
                <a:srgbClr val="C0934B"/>
              </a:buClr>
              <a:buNone/>
            </a:pPr>
            <a:endParaRPr lang="en-US" sz="1600" b="0" i="0" dirty="0">
              <a:effectLst/>
              <a:latin typeface="Lato Extended"/>
            </a:endParaRPr>
          </a:p>
          <a:p>
            <a:pPr marL="0" indent="0">
              <a:buClr>
                <a:srgbClr val="C0934B"/>
              </a:buClr>
              <a:buNone/>
            </a:pPr>
            <a:r>
              <a:rPr lang="en-US" sz="1600" b="0" i="0" dirty="0">
                <a:effectLst/>
                <a:latin typeface="Lato Extended"/>
              </a:rPr>
              <a:t>Ospr3yy. "American Snout." Photograph. </a:t>
            </a:r>
            <a:r>
              <a:rPr lang="en-US" sz="1600" b="0" i="1" dirty="0">
                <a:effectLst/>
                <a:latin typeface="Lato Extended"/>
              </a:rPr>
              <a:t>Wikimedia</a:t>
            </a:r>
            <a:r>
              <a:rPr lang="en-US" sz="1600" b="0" i="0" dirty="0">
                <a:effectLst/>
                <a:latin typeface="Lato Extended"/>
              </a:rPr>
              <a:t>. 22 Nov. 2010. Web. Used under Free Art License 1.3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364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A1AB86FCD1B48B6FFF1538A53C9E6" ma:contentTypeVersion="4" ma:contentTypeDescription="Create a new document." ma:contentTypeScope="" ma:versionID="9a1e2427fe1e415e04832fa9f14d9322">
  <xsd:schema xmlns:xsd="http://www.w3.org/2001/XMLSchema" xmlns:xs="http://www.w3.org/2001/XMLSchema" xmlns:p="http://schemas.microsoft.com/office/2006/metadata/properties" xmlns:ns2="fa5db8f3-0a1c-48c8-bbdc-f97b329079ad" targetNamespace="http://schemas.microsoft.com/office/2006/metadata/properties" ma:root="true" ma:fieldsID="3ccd016b46a9ecd2b02dc738a5c28643" ns2:_="">
    <xsd:import namespace="fa5db8f3-0a1c-48c8-bbdc-f97b329079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db8f3-0a1c-48c8-bbdc-f97b32907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058A42-EE5E-4956-9875-1AFB78AB1B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ADCF27-8322-4E3F-A3A3-015BE6541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db8f3-0a1c-48c8-bbdc-f97b329079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89542-AAF4-4526-9ECB-C5403851DB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913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Lato Extended</vt:lpstr>
      <vt:lpstr>Wingdings 2</vt:lpstr>
      <vt:lpstr>Dividend</vt:lpstr>
      <vt:lpstr>office theme</vt:lpstr>
      <vt:lpstr>Welcome to 8th Grade ELA</vt:lpstr>
      <vt:lpstr>Unit 1 Lesson 1 – Discover Our Topic </vt:lpstr>
      <vt:lpstr>PowerPoint Presentation</vt:lpstr>
      <vt:lpstr>inference</vt:lpstr>
      <vt:lpstr>PowerPoint Presentation</vt:lpstr>
      <vt:lpstr>I Notice...I Wonder </vt:lpstr>
      <vt:lpstr>Virgin Mary </vt:lpstr>
      <vt:lpstr>Highway 80  </vt:lpstr>
      <vt:lpstr>Mariposa </vt:lpstr>
      <vt:lpstr>Border Patrol </vt:lpstr>
      <vt:lpstr>La Llorona </vt:lpstr>
      <vt:lpstr>Eagle Pass </vt:lpstr>
      <vt:lpstr>Answer the following questions… </vt:lpstr>
      <vt:lpstr>Guiding Questions &amp; Vocabulary for this Module</vt:lpstr>
      <vt:lpstr>So what are we reading? </vt:lpstr>
      <vt:lpstr>Work to Become Ethical People Anchor Chart</vt:lpstr>
      <vt:lpstr>Work to Become Ethical People Anchor Chart</vt:lpstr>
      <vt:lpstr>Work to Become Ethical People Anchor Chart</vt:lpstr>
      <vt:lpstr>Work to Become Ethical People Anchor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Lesson 1 </dc:title>
  <dc:creator>Blanchard, Jennifer</dc:creator>
  <cp:lastModifiedBy>Lewis, Melissa</cp:lastModifiedBy>
  <cp:revision>6</cp:revision>
  <dcterms:created xsi:type="dcterms:W3CDTF">2020-11-09T21:05:00Z</dcterms:created>
  <dcterms:modified xsi:type="dcterms:W3CDTF">2021-08-30T21:27:29Z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0x010100E14A1AB86FCD1B48B6FFF1538A53C9E6</vt:lpwstr>
  </property>
</Properties>
</file>