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9" d="100"/>
          <a:sy n="109" d="100"/>
        </p:scale>
        <p:origin x="-1088" y="-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5143500"/>
          </a:xfrm>
          <a:prstGeom prst="rect">
            <a:avLst/>
          </a:prstGeom>
          <a:ln>
            <a:noFill/>
          </a:ln>
        </p:spPr>
      </p:pic>
      <p:grpSp>
        <p:nvGrpSpPr>
          <p:cNvPr id="53" name="Group 52"/>
          <p:cNvGrpSpPr/>
          <p:nvPr/>
        </p:nvGrpSpPr>
        <p:grpSpPr>
          <a:xfrm>
            <a:off x="103644" y="1498384"/>
            <a:ext cx="9264100" cy="2751868"/>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873933" y="-1237392"/>
            <a:ext cx="739348"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9" y="-727578"/>
            <a:ext cx="5636587" cy="202644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51435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4" y="2221095"/>
            <a:ext cx="7551601" cy="1209455"/>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3528601"/>
            <a:ext cx="6400800" cy="6858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1857375"/>
            <a:ext cx="9125712" cy="32766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1857375"/>
            <a:ext cx="9125712" cy="1191"/>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9/19/18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1" y="742950"/>
            <a:ext cx="3951755" cy="1073874"/>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2" y="991253"/>
            <a:ext cx="3703911" cy="390223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1" y="1910953"/>
            <a:ext cx="3951755" cy="2775347"/>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2857500"/>
            <a:ext cx="9125712" cy="2276475"/>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9/19/18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691034"/>
            <a:ext cx="4329278" cy="2505537"/>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3829050"/>
            <a:ext cx="7717536" cy="961465"/>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3333400"/>
            <a:ext cx="7716838" cy="542715"/>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2857500"/>
            <a:ext cx="9125712" cy="2276475"/>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9/19/18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748359"/>
            <a:ext cx="4329278" cy="238406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3829050"/>
            <a:ext cx="7717536" cy="961465"/>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3333400"/>
            <a:ext cx="7716838" cy="542715"/>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710123"/>
            <a:ext cx="4329278" cy="238406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4155947" y="-2871658"/>
            <a:ext cx="108769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9/19/18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3" y="332815"/>
            <a:ext cx="1535425" cy="48006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685800"/>
            <a:ext cx="1444752" cy="4114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8" y="887506"/>
            <a:ext cx="6104871" cy="391309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9/19/18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4155947" y="-2871658"/>
            <a:ext cx="108769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9/19/18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309671" y="486269"/>
            <a:ext cx="780663"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5143500"/>
          </a:xfrm>
          <a:prstGeom prst="rect">
            <a:avLst/>
          </a:prstGeom>
          <a:ln>
            <a:noFill/>
          </a:ln>
        </p:spPr>
      </p:pic>
      <p:grpSp>
        <p:nvGrpSpPr>
          <p:cNvPr id="27" name="Group 26"/>
          <p:cNvGrpSpPr/>
          <p:nvPr/>
        </p:nvGrpSpPr>
        <p:grpSpPr>
          <a:xfrm>
            <a:off x="787879" y="-727578"/>
            <a:ext cx="5636587" cy="202644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873663" y="-703051"/>
            <a:ext cx="725259"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262570" y="-1115474"/>
            <a:ext cx="1341502"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244501" y="-196268"/>
            <a:ext cx="699278"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744483" y="-731040"/>
            <a:ext cx="722125"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464240" y="-329544"/>
            <a:ext cx="414074"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535012" y="1030513"/>
            <a:ext cx="396178"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2673496"/>
            <a:ext cx="7324068" cy="1209455"/>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6" y="627514"/>
            <a:ext cx="3923711" cy="2103494"/>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51435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3743118"/>
            <a:ext cx="6400800" cy="6858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5143500"/>
          </a:xfrm>
          <a:prstGeom prst="rect">
            <a:avLst/>
          </a:prstGeom>
        </p:spPr>
      </p:pic>
      <p:sp>
        <p:nvSpPr>
          <p:cNvPr id="43" name="Freeform 42"/>
          <p:cNvSpPr/>
          <p:nvPr/>
        </p:nvSpPr>
        <p:spPr>
          <a:xfrm rot="4809906">
            <a:off x="3546189" y="349848"/>
            <a:ext cx="825157"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644427" y="-1491999"/>
            <a:ext cx="1506143"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3" y="3977252"/>
            <a:ext cx="6904501" cy="733425"/>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800" y="-736226"/>
            <a:ext cx="4391155" cy="2050676"/>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560195" y="1279880"/>
            <a:ext cx="607286"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902243" y="1337682"/>
            <a:ext cx="524351"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438169" y="2367309"/>
            <a:ext cx="284381"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3" y="2542240"/>
            <a:ext cx="7622161" cy="1259696"/>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51435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4155947" y="-2871658"/>
            <a:ext cx="108769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2268141"/>
            <a:ext cx="3657600" cy="2532459"/>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2268141"/>
            <a:ext cx="3657600" cy="2532459"/>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9/19/18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4155947" y="-2871658"/>
            <a:ext cx="108769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171701"/>
            <a:ext cx="3657600" cy="51435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2743200"/>
            <a:ext cx="3657600" cy="20573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171701"/>
            <a:ext cx="3657600" cy="51435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2743200"/>
            <a:ext cx="3657600" cy="20573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9/19/18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4155947" y="-2871658"/>
            <a:ext cx="108769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9/19/18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9/19/18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4" y="1085850"/>
            <a:ext cx="3748087" cy="360045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257300"/>
            <a:ext cx="3429000" cy="8001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742950"/>
            <a:ext cx="4258234" cy="394335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138082"/>
            <a:ext cx="3429000" cy="2376769"/>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9/19/18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5143500"/>
          </a:xfrm>
          <a:prstGeom prst="rect">
            <a:avLst/>
          </a:prstGeom>
        </p:spPr>
      </p:pic>
      <p:grpSp>
        <p:nvGrpSpPr>
          <p:cNvPr id="8" name="Group 7"/>
          <p:cNvGrpSpPr/>
          <p:nvPr/>
        </p:nvGrpSpPr>
        <p:grpSpPr>
          <a:xfrm>
            <a:off x="-573169" y="-455395"/>
            <a:ext cx="7563453" cy="1487458"/>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9" y="1028700"/>
            <a:ext cx="7716837" cy="108585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2259106"/>
            <a:ext cx="7716838" cy="254149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225518"/>
            <a:ext cx="2743200" cy="13716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9/19/18</a:t>
            </a:fld>
            <a:endParaRPr lang="en-US"/>
          </a:p>
        </p:txBody>
      </p:sp>
      <p:sp>
        <p:nvSpPr>
          <p:cNvPr id="5" name="Footer Placeholder 4"/>
          <p:cNvSpPr>
            <a:spLocks noGrp="1"/>
          </p:cNvSpPr>
          <p:nvPr>
            <p:ph type="ftr" sz="quarter" idx="3"/>
          </p:nvPr>
        </p:nvSpPr>
        <p:spPr>
          <a:xfrm>
            <a:off x="76200" y="87406"/>
            <a:ext cx="2743200" cy="13716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1" y="454118"/>
            <a:ext cx="1385887" cy="174533"/>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51435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042312">
            <a:off x="582342" y="2031338"/>
            <a:ext cx="7994998" cy="1209455"/>
          </a:xfrm>
        </p:spPr>
        <p:txBody>
          <a:bodyPr/>
          <a:lstStyle/>
          <a:p>
            <a:r>
              <a:rPr lang="en-US" dirty="0" smtClean="0"/>
              <a:t>Drawing Conclusions</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solidFill>
                  <a:schemeClr val="accent3"/>
                </a:solidFill>
              </a:rPr>
              <a:t>Conclusions should be clearly stated as a complete sentence using words from the question or prompt.</a:t>
            </a:r>
            <a:endParaRPr lang="en-US" dirty="0">
              <a:solidFill>
                <a:schemeClr val="accent3"/>
              </a:solidFill>
            </a:endParaRPr>
          </a:p>
        </p:txBody>
      </p:sp>
    </p:spTree>
    <p:extLst>
      <p:ext uri="{BB962C8B-B14F-4D97-AF65-F5344CB8AC3E}">
        <p14:creationId xmlns:p14="http://schemas.microsoft.com/office/powerpoint/2010/main" val="4015967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4695" y="1491207"/>
            <a:ext cx="8692480" cy="3416320"/>
          </a:xfrm>
          <a:prstGeom prst="rect">
            <a:avLst/>
          </a:prstGeom>
          <a:noFill/>
        </p:spPr>
        <p:txBody>
          <a:bodyPr wrap="square" rtlCol="0">
            <a:spAutoFit/>
          </a:bodyPr>
          <a:lstStyle/>
          <a:p>
            <a:r>
              <a:rPr lang="en-US" sz="2400" dirty="0">
                <a:solidFill>
                  <a:schemeClr val="accent1"/>
                </a:solidFill>
              </a:rPr>
              <a:t>Corn comes from the maize plant and is grown in many parts of the world. Some kinds of corn are grown as animal feed while other kinds are raised as food for people. In the summertime, many Americans enjoy corn on the cob. Corn is used in many other forms as well. Supermarkets sell cereals made from corn, frozen corn kernels, canned corn, corn oil, cornstarch, cornmeal, corn chips and popcorn. Corn is also used to make foods such as tacos and muffins.</a:t>
            </a:r>
            <a:endParaRPr lang="en-US" sz="2400" dirty="0">
              <a:solidFill>
                <a:schemeClr val="accent1"/>
              </a:solidFill>
            </a:endParaRPr>
          </a:p>
        </p:txBody>
      </p:sp>
      <p:sp>
        <p:nvSpPr>
          <p:cNvPr id="9" name="TextBox 8"/>
          <p:cNvSpPr txBox="1"/>
          <p:nvPr/>
        </p:nvSpPr>
        <p:spPr>
          <a:xfrm>
            <a:off x="349564" y="610079"/>
            <a:ext cx="8191439" cy="830997"/>
          </a:xfrm>
          <a:prstGeom prst="rect">
            <a:avLst/>
          </a:prstGeom>
          <a:noFill/>
        </p:spPr>
        <p:txBody>
          <a:bodyPr wrap="square" rtlCol="0">
            <a:spAutoFit/>
          </a:bodyPr>
          <a:lstStyle/>
          <a:p>
            <a:r>
              <a:rPr lang="en-US" sz="2400" dirty="0" smtClean="0"/>
              <a:t>Draw a conclusion about </a:t>
            </a:r>
            <a:r>
              <a:rPr lang="en-US" sz="2400" u="sng" dirty="0" smtClean="0"/>
              <a:t>why a famer might want to plant corn as part of their crop.</a:t>
            </a:r>
            <a:endParaRPr lang="en-US" sz="2400" u="sng" dirty="0"/>
          </a:p>
        </p:txBody>
      </p:sp>
    </p:spTree>
    <p:extLst>
      <p:ext uri="{BB962C8B-B14F-4D97-AF65-F5344CB8AC3E}">
        <p14:creationId xmlns:p14="http://schemas.microsoft.com/office/powerpoint/2010/main" val="706425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4695" y="1491207"/>
            <a:ext cx="8692480" cy="3416320"/>
          </a:xfrm>
          <a:prstGeom prst="rect">
            <a:avLst/>
          </a:prstGeom>
          <a:noFill/>
        </p:spPr>
        <p:txBody>
          <a:bodyPr wrap="square" rtlCol="0">
            <a:spAutoFit/>
          </a:bodyPr>
          <a:lstStyle/>
          <a:p>
            <a:r>
              <a:rPr lang="en-US" sz="2400" dirty="0" smtClean="0">
                <a:solidFill>
                  <a:schemeClr val="accent1"/>
                </a:solidFill>
              </a:rPr>
              <a:t>Most trees have leaves growing from their branches, but a cottonwood tree along U.S. Highway 50 near Middle Gate, Nevada, has something else. High heels, work boots, flip-flops, baby booties, sandals, running shoes, even snorkeling flippers all dangle from this tree. Some people buy shoes just to put in the tree. Others take them as needed. To the people who live in the area, the tree is a symbol of charity and decency. Many passersby have benefited from its unusual and useful offerings.</a:t>
            </a:r>
            <a:endParaRPr lang="en-US" sz="2400" dirty="0">
              <a:solidFill>
                <a:schemeClr val="accent1"/>
              </a:solidFill>
            </a:endParaRPr>
          </a:p>
        </p:txBody>
      </p:sp>
      <p:sp>
        <p:nvSpPr>
          <p:cNvPr id="9" name="TextBox 8"/>
          <p:cNvSpPr txBox="1"/>
          <p:nvPr/>
        </p:nvSpPr>
        <p:spPr>
          <a:xfrm>
            <a:off x="349564" y="610079"/>
            <a:ext cx="8191439" cy="830997"/>
          </a:xfrm>
          <a:prstGeom prst="rect">
            <a:avLst/>
          </a:prstGeom>
          <a:noFill/>
        </p:spPr>
        <p:txBody>
          <a:bodyPr wrap="square" rtlCol="0">
            <a:spAutoFit/>
          </a:bodyPr>
          <a:lstStyle/>
          <a:p>
            <a:r>
              <a:rPr lang="en-US" sz="2400" dirty="0" smtClean="0"/>
              <a:t>What can you conclude about </a:t>
            </a:r>
            <a:r>
              <a:rPr lang="en-US" sz="2400" u="sng" dirty="0" smtClean="0"/>
              <a:t>citizens who live in Middle Gate</a:t>
            </a:r>
            <a:r>
              <a:rPr lang="en-US" sz="2400" dirty="0" smtClean="0"/>
              <a:t>?</a:t>
            </a:r>
            <a:endParaRPr lang="en-US" sz="2400" u="sng" dirty="0"/>
          </a:p>
        </p:txBody>
      </p:sp>
    </p:spTree>
    <p:extLst>
      <p:ext uri="{BB962C8B-B14F-4D97-AF65-F5344CB8AC3E}">
        <p14:creationId xmlns:p14="http://schemas.microsoft.com/office/powerpoint/2010/main" val="3868623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4695" y="1491207"/>
            <a:ext cx="8692480" cy="3277821"/>
          </a:xfrm>
          <a:prstGeom prst="rect">
            <a:avLst/>
          </a:prstGeom>
          <a:noFill/>
        </p:spPr>
        <p:txBody>
          <a:bodyPr wrap="square" rtlCol="0">
            <a:spAutoFit/>
          </a:bodyPr>
          <a:lstStyle/>
          <a:p>
            <a:r>
              <a:rPr lang="en-US" sz="2300" dirty="0" smtClean="0">
                <a:solidFill>
                  <a:schemeClr val="accent1"/>
                </a:solidFill>
              </a:rPr>
              <a:t>What’s the secret of a winning cyclist? Skill, daring, and good preparation do make a difference, of course, but another answer is technology. Since bicycle races are often very close, riders need every advantage they can get. For instance, a racer might wear a suit designed so that it has no creases or wrinkles to affect the airflow. Special racing shoes are covered with a seamless silver fabric for the same reason. Aerodynamic brakes and a bike frame made to cut through air effectively are also part of a racer’s equipment.</a:t>
            </a:r>
            <a:endParaRPr lang="en-US" sz="2300" dirty="0">
              <a:solidFill>
                <a:schemeClr val="accent1"/>
              </a:solidFill>
            </a:endParaRPr>
          </a:p>
        </p:txBody>
      </p:sp>
      <p:sp>
        <p:nvSpPr>
          <p:cNvPr id="9" name="TextBox 8"/>
          <p:cNvSpPr txBox="1"/>
          <p:nvPr/>
        </p:nvSpPr>
        <p:spPr>
          <a:xfrm>
            <a:off x="349564" y="610079"/>
            <a:ext cx="8191439" cy="830997"/>
          </a:xfrm>
          <a:prstGeom prst="rect">
            <a:avLst/>
          </a:prstGeom>
          <a:noFill/>
        </p:spPr>
        <p:txBody>
          <a:bodyPr wrap="square" rtlCol="0">
            <a:spAutoFit/>
          </a:bodyPr>
          <a:lstStyle/>
          <a:p>
            <a:r>
              <a:rPr lang="en-US" sz="2400" dirty="0" smtClean="0"/>
              <a:t>What can you conclude about the </a:t>
            </a:r>
            <a:r>
              <a:rPr lang="en-US" sz="2400" u="sng" dirty="0" smtClean="0"/>
              <a:t>role technology plays in racing?</a:t>
            </a:r>
            <a:endParaRPr lang="en-US" sz="2400" u="sng" dirty="0"/>
          </a:p>
        </p:txBody>
      </p:sp>
    </p:spTree>
    <p:extLst>
      <p:ext uri="{BB962C8B-B14F-4D97-AF65-F5344CB8AC3E}">
        <p14:creationId xmlns:p14="http://schemas.microsoft.com/office/powerpoint/2010/main" val="974978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4695" y="1071805"/>
            <a:ext cx="8692480" cy="3785652"/>
          </a:xfrm>
          <a:prstGeom prst="rect">
            <a:avLst/>
          </a:prstGeom>
          <a:noFill/>
        </p:spPr>
        <p:txBody>
          <a:bodyPr wrap="square" rtlCol="0">
            <a:spAutoFit/>
          </a:bodyPr>
          <a:lstStyle/>
          <a:p>
            <a:r>
              <a:rPr lang="en-US" sz="2400" dirty="0" smtClean="0">
                <a:solidFill>
                  <a:schemeClr val="accent1"/>
                </a:solidFill>
              </a:rPr>
              <a:t>When she was young, Madame C.J. Walker’s hair began falling out. She tried a lot of remedies, but none helped. So she invented her own mixture-and it worked. Soon after, she decided to start her own hair-care business. At first, she sold her products door-to-door. Then she began selling products by mail. Madame Walker set up factories and opened beauty parlors in many cities. She also started training schools for her workers. By the time of her death in 1919, 25,000 women worked for Madame Walker. She was the first black female millionaire. </a:t>
            </a:r>
            <a:endParaRPr lang="en-US" sz="2400" dirty="0">
              <a:solidFill>
                <a:schemeClr val="accent1"/>
              </a:solidFill>
            </a:endParaRPr>
          </a:p>
        </p:txBody>
      </p:sp>
      <p:sp>
        <p:nvSpPr>
          <p:cNvPr id="9" name="TextBox 8"/>
          <p:cNvSpPr txBox="1"/>
          <p:nvPr/>
        </p:nvSpPr>
        <p:spPr>
          <a:xfrm>
            <a:off x="349564" y="610140"/>
            <a:ext cx="8191439" cy="461665"/>
          </a:xfrm>
          <a:prstGeom prst="rect">
            <a:avLst/>
          </a:prstGeom>
          <a:noFill/>
        </p:spPr>
        <p:txBody>
          <a:bodyPr wrap="square" rtlCol="0">
            <a:spAutoFit/>
          </a:bodyPr>
          <a:lstStyle/>
          <a:p>
            <a:r>
              <a:rPr lang="en-US" sz="2400" dirty="0" smtClean="0"/>
              <a:t>What can you conclude about </a:t>
            </a:r>
            <a:r>
              <a:rPr lang="en-US" sz="2400" u="sng" dirty="0" smtClean="0"/>
              <a:t>Madame C.J. Walker?</a:t>
            </a:r>
            <a:endParaRPr lang="en-US" sz="2400" u="sng" dirty="0"/>
          </a:p>
        </p:txBody>
      </p:sp>
    </p:spTree>
    <p:extLst>
      <p:ext uri="{BB962C8B-B14F-4D97-AF65-F5344CB8AC3E}">
        <p14:creationId xmlns:p14="http://schemas.microsoft.com/office/powerpoint/2010/main" val="3098217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4695" y="1071805"/>
            <a:ext cx="8692480" cy="3785652"/>
          </a:xfrm>
          <a:prstGeom prst="rect">
            <a:avLst/>
          </a:prstGeom>
          <a:noFill/>
        </p:spPr>
        <p:txBody>
          <a:bodyPr wrap="square" rtlCol="0">
            <a:spAutoFit/>
          </a:bodyPr>
          <a:lstStyle/>
          <a:p>
            <a:r>
              <a:rPr lang="en-US" sz="2400" dirty="0" smtClean="0">
                <a:solidFill>
                  <a:schemeClr val="accent1"/>
                </a:solidFill>
              </a:rPr>
              <a:t>You may have heard about laws passed long ago that seem silly today. Some of these laws are related to the role of women. As women’s roles changed over time, the old laws became out-of-date. Many states are working to take such laws off the books. For example, Florida got rid of a law forbidding unmarried women to go parachuting on Sundays. In Maine, it is now legal for women to tickle a man under the chin with a feather duster. </a:t>
            </a:r>
            <a:r>
              <a:rPr lang="en-US" sz="2400" dirty="0">
                <a:solidFill>
                  <a:schemeClr val="accent1"/>
                </a:solidFill>
              </a:rPr>
              <a:t>W</a:t>
            </a:r>
            <a:r>
              <a:rPr lang="en-US" sz="2400" dirty="0" smtClean="0">
                <a:solidFill>
                  <a:schemeClr val="accent1"/>
                </a:solidFill>
              </a:rPr>
              <a:t>omen in Texas no longer face a year in jail for adjusting their stockings in public.</a:t>
            </a:r>
            <a:endParaRPr lang="en-US" sz="2400" dirty="0">
              <a:solidFill>
                <a:schemeClr val="accent1"/>
              </a:solidFill>
            </a:endParaRPr>
          </a:p>
        </p:txBody>
      </p:sp>
      <p:sp>
        <p:nvSpPr>
          <p:cNvPr id="9" name="TextBox 8"/>
          <p:cNvSpPr txBox="1"/>
          <p:nvPr/>
        </p:nvSpPr>
        <p:spPr>
          <a:xfrm>
            <a:off x="244695" y="240808"/>
            <a:ext cx="8191439" cy="830997"/>
          </a:xfrm>
          <a:prstGeom prst="rect">
            <a:avLst/>
          </a:prstGeom>
          <a:noFill/>
        </p:spPr>
        <p:txBody>
          <a:bodyPr wrap="square" rtlCol="0">
            <a:spAutoFit/>
          </a:bodyPr>
          <a:lstStyle/>
          <a:p>
            <a:r>
              <a:rPr lang="en-US" sz="2400" dirty="0" smtClean="0"/>
              <a:t>What conclusion can you draw regarding </a:t>
            </a:r>
            <a:r>
              <a:rPr lang="en-US" sz="2400" u="sng" dirty="0" smtClean="0"/>
              <a:t>laws passed long ago</a:t>
            </a:r>
            <a:r>
              <a:rPr lang="en-US" sz="2400" dirty="0" smtClean="0"/>
              <a:t>?</a:t>
            </a:r>
            <a:endParaRPr lang="en-US" sz="2400" u="sng" dirty="0"/>
          </a:p>
        </p:txBody>
      </p:sp>
    </p:spTree>
    <p:extLst>
      <p:ext uri="{BB962C8B-B14F-4D97-AF65-F5344CB8AC3E}">
        <p14:creationId xmlns:p14="http://schemas.microsoft.com/office/powerpoint/2010/main" val="4232789034"/>
      </p:ext>
    </p:extLst>
  </p:cSld>
  <p:clrMapOvr>
    <a:masterClrMapping/>
  </p:clrMapOvr>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76</TotalTime>
  <Words>611</Words>
  <Application>Microsoft Macintosh PowerPoint</Application>
  <PresentationFormat>On-screen Show (16:9)</PresentationFormat>
  <Paragraphs>12</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Sky</vt:lpstr>
      <vt:lpstr>Drawing Conclusions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Drawing Conclusions</dc:title>
  <dc:creator>Melissa Lewis</dc:creator>
  <cp:lastModifiedBy>Melissa Lewis</cp:lastModifiedBy>
  <cp:revision>6</cp:revision>
  <dcterms:created xsi:type="dcterms:W3CDTF">2018-09-20T01:10:36Z</dcterms:created>
  <dcterms:modified xsi:type="dcterms:W3CDTF">2018-09-20T02:27:11Z</dcterms:modified>
</cp:coreProperties>
</file>