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2466B28-1B99-4026-95F8-6FDB270B49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9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233ADB4-7E73-46CB-80D7-35FA65DDDE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8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6DB3EF8-7EC6-432C-8305-6F3E220991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7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2466B28-1B99-4026-95F8-6FDB270B49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6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8DEF8AA0-DF2C-41B7-BD3E-035EAE43507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0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E41E5BD-2BE4-4315-9BB3-63FBDC6A91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7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D4D2B941-FC5B-4F3B-A45E-D4878084C6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6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D403A8C-5FB4-4775-AECB-9E5B1541625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77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05C878C-6F4C-40BD-8212-B6F3373CB48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61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2B352FF-1878-4BCD-9667-0F6810BC94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1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A63F887-FB5D-4A59-806F-18806B3825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4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8DEF8AA0-DF2C-41B7-BD3E-035EAE43507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71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4FDB381-2CE1-48D0-89BA-FB0E3EAA8DB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233ADB4-7E73-46CB-80D7-35FA65DDDE3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1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6DB3EF8-7EC6-432C-8305-6F3E220991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9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4E41E5BD-2BE4-4315-9BB3-63FBDC6A91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D4D2B941-FC5B-4F3B-A45E-D4878084C6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D403A8C-5FB4-4775-AECB-9E5B1541625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8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05C878C-6F4C-40BD-8212-B6F3373CB48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1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2B352FF-1878-4BCD-9667-0F6810BC94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A63F887-FB5D-4A59-806F-18806B38250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4FDB381-2CE1-48D0-89BA-FB0E3EAA8DB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3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©2010, Tracee Orman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F60D67-EDAD-4FF8-8E64-5563674E836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cap="all" spc="-40">
          <a:solidFill>
            <a:srgbClr val="FDC926"/>
          </a:solidFill>
          <a:latin typeface="Hunger Games"/>
          <a:ea typeface="+mj-ea"/>
          <a:cs typeface="Hunger Ga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Md BT Medium"/>
          <a:ea typeface="+mn-ea"/>
          <a:cs typeface="BankGothic Md BT Medium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ankGothic Md BT Medium"/>
          <a:ea typeface="+mn-ea"/>
          <a:cs typeface="BankGothic Md BT Medium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BankGothic Md BT Medium"/>
          <a:ea typeface="+mn-ea"/>
          <a:cs typeface="BankGothic Md BT Medium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BankGothic Md BT Medium"/>
          <a:ea typeface="+mn-ea"/>
          <a:cs typeface="BankGothic Md BT Medium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BankGothic Md BT Medium"/>
          <a:ea typeface="+mn-ea"/>
          <a:cs typeface="BankGothic Md BT Medium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©2010, Tracee Orman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F60D67-EDAD-4FF8-8E64-5563674E836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cap="all" spc="-40">
          <a:solidFill>
            <a:srgbClr val="FDC926"/>
          </a:solidFill>
          <a:latin typeface="Hunger Games"/>
          <a:ea typeface="+mj-ea"/>
          <a:cs typeface="Hunger Ga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FDC926"/>
          </a:solidFill>
          <a:latin typeface="Hunger Ga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DC926"/>
          </a:solidFill>
          <a:latin typeface="SF Collegiate Soli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Md BT Medium"/>
          <a:ea typeface="+mn-ea"/>
          <a:cs typeface="BankGothic Md BT Medium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BankGothic Md BT Medium"/>
          <a:ea typeface="+mn-ea"/>
          <a:cs typeface="BankGothic Md BT Medium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BankGothic Md BT Medium"/>
          <a:ea typeface="+mn-ea"/>
          <a:cs typeface="BankGothic Md BT Medium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BankGothic Md BT Medium"/>
          <a:ea typeface="+mn-ea"/>
          <a:cs typeface="BankGothic Md BT Medium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BankGothic Md BT Medium"/>
          <a:ea typeface="+mn-ea"/>
          <a:cs typeface="BankGothic Md BT Medium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r>
              <a:rPr lang="en-US" dirty="0" smtClean="0"/>
              <a:t>Chapter 2: Vocabulary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495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Defiance - a daring or bold resistance to authority or to any opposing force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Uprising - an act or instance of rising in revolt, rebellion, or resistance against civil authority or an established government</a:t>
            </a:r>
          </a:p>
          <a:p>
            <a:pPr marL="0" indent="0"/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Revolution - an overthrow and the thorough replacement of an established government or political system by the people governed.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AA0-DF2C-41B7-BD3E-035EAE435076}" type="slidenum">
              <a:rPr lang="en-US" altLang="en-US" smtClean="0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9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5" descr="CatchingFire-BerriesQuo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b="293"/>
          <a:stretch>
            <a:fillRect/>
          </a:stretch>
        </p:blipFill>
        <p:spPr>
          <a:xfrm>
            <a:off x="221226" y="228600"/>
            <a:ext cx="4991225" cy="3669952"/>
          </a:xfrm>
        </p:spPr>
      </p:pic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500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9BEA64-6480-412D-8987-99A820921553}" type="slidenum">
              <a:rPr lang="en-US" altLang="en-US" sz="900">
                <a:solidFill>
                  <a:srgbClr val="FFFFFF"/>
                </a:solidFill>
              </a:rPr>
              <a:pPr/>
              <a:t>2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5257800" y="914400"/>
            <a:ext cx="3657600" cy="2554545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srgbClr val="FFFFFF"/>
              </a:solidFill>
              <a:latin typeface="BankGothic Md BT Medium" pitchFamily="-8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FF"/>
                </a:solidFill>
                <a:latin typeface="BankGothic Md BT Medium" pitchFamily="-84" charset="0"/>
              </a:rPr>
              <a:t>There’s a long pause while he examines me.  Then he simply says, “It is fragile, but not in the way that you suppose.”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BankGothic Md BT Medium" pitchFamily="-8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BankGothic Md BT Medium" pitchFamily="-84" charset="0"/>
              </a:rPr>
              <a:t>     ~ President Snow.</a:t>
            </a:r>
            <a:endParaRPr lang="en-US" altLang="en-US" dirty="0">
              <a:solidFill>
                <a:srgbClr val="FFFFFF"/>
              </a:solidFill>
              <a:latin typeface="BankGothic Md BT Medium" pitchFamily="-8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FFFFFF"/>
                </a:solidFill>
                <a:latin typeface="BankGothic Md BT Medium" pitchFamily="-8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1148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Katniss and President snow are looking at the state of </a:t>
            </a:r>
            <a:r>
              <a:rPr lang="en-US" sz="3200" b="1" dirty="0" err="1" smtClean="0">
                <a:solidFill>
                  <a:schemeClr val="bg1"/>
                </a:solidFill>
              </a:rPr>
              <a:t>Panem</a:t>
            </a:r>
            <a:r>
              <a:rPr lang="en-US" sz="3200" b="1" dirty="0" smtClean="0">
                <a:solidFill>
                  <a:schemeClr val="bg1"/>
                </a:solidFill>
              </a:rPr>
              <a:t> from two different perspectives.  How are these two points of view different when it comes to the “fragile” state of </a:t>
            </a:r>
            <a:r>
              <a:rPr lang="en-US" sz="3200" b="1" dirty="0" err="1" smtClean="0">
                <a:solidFill>
                  <a:schemeClr val="bg1"/>
                </a:solidFill>
              </a:rPr>
              <a:t>Panem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018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8AA0-DF2C-41B7-BD3E-035EAE435076}" type="slidenum">
              <a:rPr lang="en-US" altLang="en-US" smtClean="0">
                <a:solidFill>
                  <a:srgbClr val="FFFFFF"/>
                </a:solidFill>
              </a:rPr>
              <a:pPr/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5" y="533400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72622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“I have a problem, Miss Everdeen,” says President Snow. “A problem that began the moment you pulled out those poisonous berries in the arena.”  (page 20)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" y="4267200"/>
            <a:ext cx="8305800" cy="2286000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555" y="4419600"/>
            <a:ext cx="7969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Turn to your neighbor: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</a:rPr>
              <a:t>ontrast how the people in the Capitol feel about the berry incident, with the way the people in the districts feel about it.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4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600">
                <a:solidFill>
                  <a:srgbClr val="000000"/>
                </a:solidFill>
              </a:rPr>
              <a:t>©2010, Tracee Orman</a:t>
            </a:r>
            <a:endParaRPr lang="en-US" altLang="en-US" sz="900">
              <a:solidFill>
                <a:srgbClr val="000000"/>
              </a:solidFill>
            </a:endParaRPr>
          </a:p>
        </p:txBody>
      </p:sp>
      <p:pic>
        <p:nvPicPr>
          <p:cNvPr id="3" name="Picture 2" descr="tumblr_inline_mq97m0TNIH1r87c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1000" y="457200"/>
            <a:ext cx="3429000" cy="2732996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26628" name="Picture 3" descr="Screen Shot 2013-07-20 at 6.19.5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25" y="3182822"/>
            <a:ext cx="3065463" cy="21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90938FC-11FC-4DDC-A7D0-4BC466357703}" type="slidenum">
              <a:rPr lang="en-US" altLang="en-US" sz="900">
                <a:solidFill>
                  <a:srgbClr val="FFFFFF"/>
                </a:solidFill>
              </a:rPr>
              <a:pPr/>
              <a:t>4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599" y="609600"/>
            <a:ext cx="4894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“This tour will be your only chance to turn things around… “Convince </a:t>
            </a:r>
            <a:r>
              <a:rPr lang="en-US" sz="3200" b="1" i="1" dirty="0" smtClean="0">
                <a:solidFill>
                  <a:schemeClr val="bg1"/>
                </a:solidFill>
              </a:rPr>
              <a:t>me</a:t>
            </a:r>
            <a:r>
              <a:rPr lang="en-US" sz="3200" b="1" dirty="0" smtClean="0">
                <a:solidFill>
                  <a:schemeClr val="bg1"/>
                </a:solidFill>
              </a:rPr>
              <a:t>.”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42900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your journal: Type 1 Reflection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Write 5 lines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does Katniss need to prove on this Victory Tour? Why is it so important to President Snow that she is successful?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F Collegiate Soli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F Collegiate Soli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275</Words>
  <Application>Microsoft Macintosh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Blank Presentation</vt:lpstr>
      <vt:lpstr>1_Blank Presentation</vt:lpstr>
      <vt:lpstr>Chapter 2: Vocabulary Words</vt:lpstr>
      <vt:lpstr>PowerPoint Presentation</vt:lpstr>
      <vt:lpstr>PowerPoint Presentation</vt:lpstr>
      <vt:lpstr>PowerPoint Presentation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Melissa Lewis</cp:lastModifiedBy>
  <cp:revision>5</cp:revision>
  <dcterms:created xsi:type="dcterms:W3CDTF">2014-10-09T17:16:27Z</dcterms:created>
  <dcterms:modified xsi:type="dcterms:W3CDTF">2015-10-05T02:07:52Z</dcterms:modified>
</cp:coreProperties>
</file>