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8" r:id="rId2"/>
    <p:sldId id="256" r:id="rId3"/>
    <p:sldId id="257"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4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402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40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475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745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178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29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051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284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768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304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8A87A34-81AB-432B-8DAE-1953F412C126}" type="datetimeFigureOut">
              <a:rPr lang="en-US" smtClean="0"/>
              <a:pPr/>
              <a:t>11/27/2017</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41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11/27/2017</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8302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928" y="332509"/>
            <a:ext cx="8492836" cy="5539978"/>
          </a:xfrm>
          <a:prstGeom prst="rect">
            <a:avLst/>
          </a:prstGeom>
          <a:noFill/>
        </p:spPr>
        <p:txBody>
          <a:bodyPr wrap="square" rtlCol="0">
            <a:spAutoFit/>
          </a:bodyPr>
          <a:lstStyle/>
          <a:p>
            <a:r>
              <a:rPr lang="en-US" dirty="0" smtClean="0"/>
              <a:t>	</a:t>
            </a:r>
            <a:r>
              <a:rPr lang="en-US" sz="2400" dirty="0" err="1" smtClean="0"/>
              <a:t>Salva</a:t>
            </a:r>
            <a:r>
              <a:rPr lang="en-US" sz="2400" dirty="0" smtClean="0"/>
              <a:t> </a:t>
            </a:r>
            <a:r>
              <a:rPr lang="en-US" sz="2400" dirty="0" smtClean="0"/>
              <a:t>and the boys he was leading didn’t always know where they were going. On pages 80-81, the text says, “But in the darkness, it was hard to be sure they were heading in the right direction. Sometimes the boys traveled for days only to realize that they had gone in a huge circle.” If I had walked for days or didn’t know where I was going, I would be frustrated. They kept going so they could be safe and try to stay alive.</a:t>
            </a:r>
          </a:p>
          <a:p>
            <a:endParaRPr lang="en-US" sz="2400" dirty="0"/>
          </a:p>
          <a:p>
            <a:pPr marL="285750" indent="-285750">
              <a:buFont typeface="Wingdings" panose="05000000000000000000" pitchFamily="2" charset="2"/>
              <a:buChar char="q"/>
            </a:pPr>
            <a:r>
              <a:rPr lang="en-US" sz="2400" dirty="0"/>
              <a:t>Example is written as a complete topic sentence </a:t>
            </a:r>
          </a:p>
          <a:p>
            <a:pPr marL="285750" indent="-285750">
              <a:buFont typeface="Wingdings" panose="05000000000000000000" pitchFamily="2" charset="2"/>
              <a:buChar char="q"/>
            </a:pPr>
            <a:r>
              <a:rPr lang="en-US" sz="2400" dirty="0"/>
              <a:t>Evidence is “cited” (word for word) or paraphrased (summarized)</a:t>
            </a:r>
          </a:p>
          <a:p>
            <a:pPr marL="285750" indent="-285750">
              <a:buFont typeface="Wingdings" panose="05000000000000000000" pitchFamily="2" charset="2"/>
              <a:buChar char="q"/>
            </a:pPr>
            <a:r>
              <a:rPr lang="en-US" sz="2400" dirty="0"/>
              <a:t>Explanation tells why the event was difficult</a:t>
            </a:r>
          </a:p>
          <a:p>
            <a:pPr marL="285750" indent="-285750">
              <a:buFont typeface="Wingdings" panose="05000000000000000000" pitchFamily="2" charset="2"/>
              <a:buChar char="q"/>
            </a:pPr>
            <a:r>
              <a:rPr lang="en-US" sz="2400" dirty="0"/>
              <a:t>Explanation tells why the character kept going</a:t>
            </a:r>
          </a:p>
          <a:p>
            <a:pPr marL="285750" indent="-285750">
              <a:buFont typeface="Wingdings" panose="05000000000000000000" pitchFamily="2" charset="2"/>
              <a:buChar char="q"/>
            </a:pPr>
            <a:r>
              <a:rPr lang="en-US" sz="2400" dirty="0"/>
              <a:t>Transition words or phrases are used</a:t>
            </a:r>
          </a:p>
          <a:p>
            <a:endParaRPr lang="en-US" dirty="0"/>
          </a:p>
        </p:txBody>
      </p:sp>
    </p:spTree>
    <p:extLst>
      <p:ext uri="{BB962C8B-B14F-4D97-AF65-F5344CB8AC3E}">
        <p14:creationId xmlns:p14="http://schemas.microsoft.com/office/powerpoint/2010/main" val="1191067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26472" y="290945"/>
            <a:ext cx="8257309" cy="5262979"/>
          </a:xfrm>
          <a:prstGeom prst="rect">
            <a:avLst/>
          </a:prstGeom>
          <a:noFill/>
        </p:spPr>
        <p:txBody>
          <a:bodyPr wrap="square" rtlCol="0">
            <a:spAutoFit/>
          </a:bodyPr>
          <a:lstStyle/>
          <a:p>
            <a:r>
              <a:rPr lang="en-US" dirty="0" smtClean="0"/>
              <a:t>	</a:t>
            </a:r>
            <a:r>
              <a:rPr lang="en-US" sz="2400" dirty="0" smtClean="0"/>
              <a:t>When </a:t>
            </a:r>
            <a:r>
              <a:rPr lang="en-US" sz="2400" dirty="0" err="1" smtClean="0"/>
              <a:t>Salva</a:t>
            </a:r>
            <a:r>
              <a:rPr lang="en-US" sz="2400" dirty="0" smtClean="0"/>
              <a:t> was walking in the desert he was thirsty he was hungry and then he stubbed his toe on a rock. On page 53 </a:t>
            </a:r>
            <a:r>
              <a:rPr lang="en-US" sz="2400" dirty="0" err="1" smtClean="0"/>
              <a:t>Salva</a:t>
            </a:r>
            <a:r>
              <a:rPr lang="en-US" sz="2400" dirty="0" smtClean="0"/>
              <a:t> was walking through the desert weakly and hungry he had little water and was in the burning sun. He then stubs his toe and suffers lots of pain his whole nail falls off but he keeps going. He keeps going because his uncle told him he only needed to go a little farther and </a:t>
            </a:r>
            <a:r>
              <a:rPr lang="en-US" sz="2400" dirty="0" err="1" smtClean="0"/>
              <a:t>Salva</a:t>
            </a:r>
            <a:r>
              <a:rPr lang="en-US" sz="2400" dirty="0" smtClean="0"/>
              <a:t> believed him and kept going.</a:t>
            </a:r>
          </a:p>
          <a:p>
            <a:endParaRPr lang="en-US" sz="2400" dirty="0"/>
          </a:p>
          <a:p>
            <a:pPr marL="285750" indent="-285750">
              <a:buFont typeface="Wingdings" panose="05000000000000000000" pitchFamily="2" charset="2"/>
              <a:buChar char="q"/>
            </a:pPr>
            <a:r>
              <a:rPr lang="en-US" sz="2400" dirty="0" smtClean="0"/>
              <a:t>Example is written as a complete topic sentence </a:t>
            </a:r>
          </a:p>
          <a:p>
            <a:pPr marL="285750" indent="-285750">
              <a:buFont typeface="Wingdings" panose="05000000000000000000" pitchFamily="2" charset="2"/>
              <a:buChar char="q"/>
            </a:pPr>
            <a:r>
              <a:rPr lang="en-US" sz="2400" dirty="0" smtClean="0"/>
              <a:t>Evidence is “cited” (word for word) or paraphrased (summarized)</a:t>
            </a:r>
          </a:p>
          <a:p>
            <a:pPr marL="285750" indent="-285750">
              <a:buFont typeface="Wingdings" panose="05000000000000000000" pitchFamily="2" charset="2"/>
              <a:buChar char="q"/>
            </a:pPr>
            <a:r>
              <a:rPr lang="en-US" sz="2400" dirty="0" smtClean="0"/>
              <a:t>Explanation tells why the event was difficult</a:t>
            </a:r>
          </a:p>
          <a:p>
            <a:pPr marL="285750" indent="-285750">
              <a:buFont typeface="Wingdings" panose="05000000000000000000" pitchFamily="2" charset="2"/>
              <a:buChar char="q"/>
            </a:pPr>
            <a:r>
              <a:rPr lang="en-US" sz="2400" dirty="0" smtClean="0"/>
              <a:t>Explanation tells why the character kept going</a:t>
            </a:r>
          </a:p>
          <a:p>
            <a:pPr marL="285750" indent="-285750">
              <a:buFont typeface="Wingdings" panose="05000000000000000000" pitchFamily="2" charset="2"/>
              <a:buChar char="q"/>
            </a:pPr>
            <a:r>
              <a:rPr lang="en-US" sz="2400" dirty="0" smtClean="0"/>
              <a:t>Transition words or phrases are used</a:t>
            </a:r>
            <a:endParaRPr lang="en-US" sz="2400" dirty="0"/>
          </a:p>
        </p:txBody>
      </p:sp>
    </p:spTree>
    <p:extLst>
      <p:ext uri="{BB962C8B-B14F-4D97-AF65-F5344CB8AC3E}">
        <p14:creationId xmlns:p14="http://schemas.microsoft.com/office/powerpoint/2010/main" val="2852757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218" y="263237"/>
            <a:ext cx="8340437" cy="5170646"/>
          </a:xfrm>
          <a:prstGeom prst="rect">
            <a:avLst/>
          </a:prstGeom>
          <a:noFill/>
        </p:spPr>
        <p:txBody>
          <a:bodyPr wrap="square" rtlCol="0">
            <a:spAutoFit/>
          </a:bodyPr>
          <a:lstStyle/>
          <a:p>
            <a:r>
              <a:rPr lang="en-US" dirty="0" smtClean="0"/>
              <a:t>	</a:t>
            </a:r>
            <a:r>
              <a:rPr lang="en-US" sz="2400" dirty="0" smtClean="0"/>
              <a:t>Another example is whey Nya got a thorn stuck in her foot. In the beginning of page 8, the text says, “she poked at the bottom of her foot. There it was. A big thorn that had broken off right in the middle of her heel. She pressed her lips together against the pain.” This was difficult because she had to keep going through the pain. The thorn in her foot was difficult because it was painful.</a:t>
            </a:r>
          </a:p>
          <a:p>
            <a:endParaRPr lang="en-US" sz="2400" dirty="0"/>
          </a:p>
          <a:p>
            <a:pPr marL="285750" indent="-285750">
              <a:buFont typeface="Wingdings" panose="05000000000000000000" pitchFamily="2" charset="2"/>
              <a:buChar char="q"/>
            </a:pPr>
            <a:r>
              <a:rPr lang="en-US" sz="2400" dirty="0"/>
              <a:t>Example is written as a complete topic sentence </a:t>
            </a:r>
          </a:p>
          <a:p>
            <a:pPr marL="285750" indent="-285750">
              <a:buFont typeface="Wingdings" panose="05000000000000000000" pitchFamily="2" charset="2"/>
              <a:buChar char="q"/>
            </a:pPr>
            <a:r>
              <a:rPr lang="en-US" sz="2400" dirty="0"/>
              <a:t>Evidence is “cited” (word for word) or paraphrased (summarized)</a:t>
            </a:r>
          </a:p>
          <a:p>
            <a:pPr marL="285750" indent="-285750">
              <a:buFont typeface="Wingdings" panose="05000000000000000000" pitchFamily="2" charset="2"/>
              <a:buChar char="q"/>
            </a:pPr>
            <a:r>
              <a:rPr lang="en-US" sz="2400" dirty="0"/>
              <a:t>Explanation tells why the event was difficult</a:t>
            </a:r>
          </a:p>
          <a:p>
            <a:pPr marL="285750" indent="-285750">
              <a:buFont typeface="Wingdings" panose="05000000000000000000" pitchFamily="2" charset="2"/>
              <a:buChar char="q"/>
            </a:pPr>
            <a:r>
              <a:rPr lang="en-US" sz="2400" dirty="0"/>
              <a:t>Explanation tells why the character kept going</a:t>
            </a:r>
          </a:p>
          <a:p>
            <a:pPr marL="285750" indent="-285750">
              <a:buFont typeface="Wingdings" panose="05000000000000000000" pitchFamily="2" charset="2"/>
              <a:buChar char="q"/>
            </a:pPr>
            <a:r>
              <a:rPr lang="en-US" sz="2400" dirty="0"/>
              <a:t>Transition words or phrases are used</a:t>
            </a:r>
          </a:p>
          <a:p>
            <a:endParaRPr lang="en-US" dirty="0"/>
          </a:p>
        </p:txBody>
      </p:sp>
    </p:spTree>
    <p:extLst>
      <p:ext uri="{BB962C8B-B14F-4D97-AF65-F5344CB8AC3E}">
        <p14:creationId xmlns:p14="http://schemas.microsoft.com/office/powerpoint/2010/main" val="4000044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1782" y="401782"/>
            <a:ext cx="8395854" cy="4062651"/>
          </a:xfrm>
          <a:prstGeom prst="rect">
            <a:avLst/>
          </a:prstGeom>
          <a:noFill/>
        </p:spPr>
        <p:txBody>
          <a:bodyPr wrap="square" rtlCol="0">
            <a:spAutoFit/>
          </a:bodyPr>
          <a:lstStyle/>
          <a:p>
            <a:r>
              <a:rPr lang="en-US" dirty="0" smtClean="0"/>
              <a:t>	</a:t>
            </a:r>
            <a:r>
              <a:rPr lang="en-US" sz="2400" dirty="0" smtClean="0"/>
              <a:t>When his uncle died </a:t>
            </a:r>
            <a:r>
              <a:rPr lang="en-US" sz="2400" dirty="0" err="1" smtClean="0"/>
              <a:t>Salva</a:t>
            </a:r>
            <a:r>
              <a:rPr lang="en-US" sz="2400" dirty="0" smtClean="0"/>
              <a:t> kept going on page, 63. He kept going even after his uncle died he just kept walking. “He was determined to keep going.”</a:t>
            </a:r>
          </a:p>
          <a:p>
            <a:endParaRPr lang="en-US" sz="2400" dirty="0"/>
          </a:p>
          <a:p>
            <a:pPr marL="285750" indent="-285750">
              <a:buFont typeface="Wingdings" panose="05000000000000000000" pitchFamily="2" charset="2"/>
              <a:buChar char="q"/>
            </a:pPr>
            <a:r>
              <a:rPr lang="en-US" sz="2400" dirty="0"/>
              <a:t>Example is written as a complete topic sentence </a:t>
            </a:r>
          </a:p>
          <a:p>
            <a:pPr marL="285750" indent="-285750">
              <a:buFont typeface="Wingdings" panose="05000000000000000000" pitchFamily="2" charset="2"/>
              <a:buChar char="q"/>
            </a:pPr>
            <a:r>
              <a:rPr lang="en-US" sz="2400" dirty="0"/>
              <a:t>Evidence is “cited” (word for word) or paraphrased (summarized)</a:t>
            </a:r>
          </a:p>
          <a:p>
            <a:pPr marL="285750" indent="-285750">
              <a:buFont typeface="Wingdings" panose="05000000000000000000" pitchFamily="2" charset="2"/>
              <a:buChar char="q"/>
            </a:pPr>
            <a:r>
              <a:rPr lang="en-US" sz="2400" dirty="0"/>
              <a:t>Explanation tells why the event was difficult</a:t>
            </a:r>
          </a:p>
          <a:p>
            <a:pPr marL="285750" indent="-285750">
              <a:buFont typeface="Wingdings" panose="05000000000000000000" pitchFamily="2" charset="2"/>
              <a:buChar char="q"/>
            </a:pPr>
            <a:r>
              <a:rPr lang="en-US" sz="2400" dirty="0"/>
              <a:t>Explanation tells why the character kept going</a:t>
            </a:r>
          </a:p>
          <a:p>
            <a:pPr marL="285750" indent="-285750">
              <a:buFont typeface="Wingdings" panose="05000000000000000000" pitchFamily="2" charset="2"/>
              <a:buChar char="q"/>
            </a:pPr>
            <a:r>
              <a:rPr lang="en-US" sz="2400" dirty="0"/>
              <a:t>Transition words or phrases are used</a:t>
            </a:r>
          </a:p>
          <a:p>
            <a:endParaRPr lang="en-US" dirty="0"/>
          </a:p>
        </p:txBody>
      </p:sp>
    </p:spTree>
    <p:extLst>
      <p:ext uri="{BB962C8B-B14F-4D97-AF65-F5344CB8AC3E}">
        <p14:creationId xmlns:p14="http://schemas.microsoft.com/office/powerpoint/2010/main" val="2020185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655" y="263237"/>
            <a:ext cx="8548254" cy="5539978"/>
          </a:xfrm>
          <a:prstGeom prst="rect">
            <a:avLst/>
          </a:prstGeom>
          <a:noFill/>
        </p:spPr>
        <p:txBody>
          <a:bodyPr wrap="square" rtlCol="0">
            <a:spAutoFit/>
          </a:bodyPr>
          <a:lstStyle/>
          <a:p>
            <a:r>
              <a:rPr lang="en-US" dirty="0"/>
              <a:t>	</a:t>
            </a:r>
            <a:r>
              <a:rPr lang="en-US" sz="2400" dirty="0" smtClean="0"/>
              <a:t>Another example that goes along with the theme is when </a:t>
            </a:r>
            <a:r>
              <a:rPr lang="en-US" sz="2400" dirty="0" err="1" smtClean="0"/>
              <a:t>Salva’s</a:t>
            </a:r>
            <a:r>
              <a:rPr lang="en-US" sz="2400" dirty="0" smtClean="0"/>
              <a:t> uncle died right in front of him.  On page 64, the text says, “They buried uncle in a hole about two feed deep, a hole that had already been made by some kind of animal.” Continuing to walk after his uncle died was not easy because his uncle was the only person that </a:t>
            </a:r>
            <a:r>
              <a:rPr lang="en-US" sz="2400" dirty="0" err="1" smtClean="0"/>
              <a:t>Salva</a:t>
            </a:r>
            <a:r>
              <a:rPr lang="en-US" sz="2400" dirty="0" smtClean="0"/>
              <a:t> know and his only family that was around. </a:t>
            </a:r>
            <a:r>
              <a:rPr lang="en-US" sz="2400" dirty="0" err="1" smtClean="0"/>
              <a:t>Salva</a:t>
            </a:r>
            <a:r>
              <a:rPr lang="en-US" sz="2400" dirty="0" smtClean="0"/>
              <a:t> never gave up because he had to keep up with the group to survive.</a:t>
            </a:r>
          </a:p>
          <a:p>
            <a:endParaRPr lang="en-US" sz="2400" dirty="0"/>
          </a:p>
          <a:p>
            <a:pPr marL="285750" indent="-285750">
              <a:buFont typeface="Wingdings" panose="05000000000000000000" pitchFamily="2" charset="2"/>
              <a:buChar char="q"/>
            </a:pPr>
            <a:r>
              <a:rPr lang="en-US" sz="2400" dirty="0"/>
              <a:t>Example is written as a complete topic sentence </a:t>
            </a:r>
          </a:p>
          <a:p>
            <a:pPr marL="285750" indent="-285750">
              <a:buFont typeface="Wingdings" panose="05000000000000000000" pitchFamily="2" charset="2"/>
              <a:buChar char="q"/>
            </a:pPr>
            <a:r>
              <a:rPr lang="en-US" sz="2400" dirty="0"/>
              <a:t>Evidence is “cited” (word for word) or paraphrased (summarized)</a:t>
            </a:r>
          </a:p>
          <a:p>
            <a:pPr marL="285750" indent="-285750">
              <a:buFont typeface="Wingdings" panose="05000000000000000000" pitchFamily="2" charset="2"/>
              <a:buChar char="q"/>
            </a:pPr>
            <a:r>
              <a:rPr lang="en-US" sz="2400" dirty="0"/>
              <a:t>Explanation tells why the event was difficult</a:t>
            </a:r>
          </a:p>
          <a:p>
            <a:pPr marL="285750" indent="-285750">
              <a:buFont typeface="Wingdings" panose="05000000000000000000" pitchFamily="2" charset="2"/>
              <a:buChar char="q"/>
            </a:pPr>
            <a:r>
              <a:rPr lang="en-US" sz="2400" dirty="0"/>
              <a:t>Explanation tells why the character kept going</a:t>
            </a:r>
          </a:p>
          <a:p>
            <a:pPr marL="285750" indent="-285750">
              <a:buFont typeface="Wingdings" panose="05000000000000000000" pitchFamily="2" charset="2"/>
              <a:buChar char="q"/>
            </a:pPr>
            <a:r>
              <a:rPr lang="en-US" sz="2400" dirty="0"/>
              <a:t>Transition words or phrases are used</a:t>
            </a:r>
          </a:p>
          <a:p>
            <a:endParaRPr lang="en-US" dirty="0"/>
          </a:p>
        </p:txBody>
      </p:sp>
    </p:spTree>
    <p:extLst>
      <p:ext uri="{BB962C8B-B14F-4D97-AF65-F5344CB8AC3E}">
        <p14:creationId xmlns:p14="http://schemas.microsoft.com/office/powerpoint/2010/main" val="366940103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46</TotalTime>
  <Words>0</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Wingdings</vt:lpstr>
      <vt:lpstr>Gallery</vt:lpstr>
      <vt:lpstr>PowerPoint Presentation</vt:lpstr>
      <vt:lpstr>PowerPoint Presentation</vt:lpstr>
      <vt:lpstr>PowerPoint Presentation</vt:lpstr>
      <vt:lpstr>PowerPoint Presentation</vt:lpstr>
      <vt:lpstr>PowerPoint Presentation</vt:lpstr>
    </vt:vector>
  </TitlesOfParts>
  <Company>DES MOINES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Melissa</dc:creator>
  <cp:lastModifiedBy>Lewis, Melissa</cp:lastModifiedBy>
  <cp:revision>6</cp:revision>
  <dcterms:created xsi:type="dcterms:W3CDTF">2017-11-20T22:28:48Z</dcterms:created>
  <dcterms:modified xsi:type="dcterms:W3CDTF">2017-11-27T13:32:39Z</dcterms:modified>
</cp:coreProperties>
</file>