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4"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148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wis, Melissa" userId="S::melissa.lewis@dmschools.org::aa03375f-02f4-49a4-bbca-79ec8e785162" providerId="AD" clId="Web-{BF26D7CA-3A2C-7B3F-E8E9-B3C7EC66D8F1}"/>
    <pc:docChg chg="modSld">
      <pc:chgData name="Lewis, Melissa" userId="S::melissa.lewis@dmschools.org::aa03375f-02f4-49a4-bbca-79ec8e785162" providerId="AD" clId="Web-{BF26D7CA-3A2C-7B3F-E8E9-B3C7EC66D8F1}" dt="2019-04-15T21:58:33.947" v="1004" actId="20577"/>
      <pc:docMkLst>
        <pc:docMk/>
      </pc:docMkLst>
      <pc:sldChg chg="modSp">
        <pc:chgData name="Lewis, Melissa" userId="S::melissa.lewis@dmschools.org::aa03375f-02f4-49a4-bbca-79ec8e785162" providerId="AD" clId="Web-{BF26D7CA-3A2C-7B3F-E8E9-B3C7EC66D8F1}" dt="2019-04-15T21:58:33.947" v="1003" actId="20577"/>
        <pc:sldMkLst>
          <pc:docMk/>
          <pc:sldMk cId="3738860772" sldId="256"/>
        </pc:sldMkLst>
        <pc:spChg chg="mod">
          <ac:chgData name="Lewis, Melissa" userId="S::melissa.lewis@dmschools.org::aa03375f-02f4-49a4-bbca-79ec8e785162" providerId="AD" clId="Web-{BF26D7CA-3A2C-7B3F-E8E9-B3C7EC66D8F1}" dt="2019-04-15T21:58:33.947" v="1003" actId="20577"/>
          <ac:spMkLst>
            <pc:docMk/>
            <pc:sldMk cId="3738860772" sldId="256"/>
            <ac:spMk id="7" creationId="{00000000-0000-0000-0000-000000000000}"/>
          </ac:spMkLst>
        </pc:spChg>
      </pc:sldChg>
      <pc:sldChg chg="modSp">
        <pc:chgData name="Lewis, Melissa" userId="S::melissa.lewis@dmschools.org::aa03375f-02f4-49a4-bbca-79ec8e785162" providerId="AD" clId="Web-{BF26D7CA-3A2C-7B3F-E8E9-B3C7EC66D8F1}" dt="2019-04-15T21:49:25.882" v="377" actId="20577"/>
        <pc:sldMkLst>
          <pc:docMk/>
          <pc:sldMk cId="2338083564" sldId="257"/>
        </pc:sldMkLst>
        <pc:spChg chg="mod">
          <ac:chgData name="Lewis, Melissa" userId="S::melissa.lewis@dmschools.org::aa03375f-02f4-49a4-bbca-79ec8e785162" providerId="AD" clId="Web-{BF26D7CA-3A2C-7B3F-E8E9-B3C7EC66D8F1}" dt="2019-04-15T21:49:25.882" v="377" actId="20577"/>
          <ac:spMkLst>
            <pc:docMk/>
            <pc:sldMk cId="2338083564" sldId="25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400411053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344511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73238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26342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217085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pPr/>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91130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pPr/>
              <a:t>4/15/2019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70304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4/15/2019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363079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4/15/2019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00834841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pPr/>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37461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859399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4D819-9F07-4261-B09B-9E467E5D9002}" type="datetimeFigureOut">
              <a:rPr lang="en-US" smtClean="0"/>
              <a:pPr/>
              <a:t>4/15/2019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598455465"/>
      </p:ext>
    </p:extLst>
  </p:cSld>
  <p:clrMap bg1="dk1" tx1="lt1" bg2="dk2" tx2="lt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77091" y="117764"/>
            <a:ext cx="11659537" cy="1184563"/>
          </a:xfrm>
        </p:spPr>
        <p:txBody>
          <a:bodyPr>
            <a:normAutofit/>
          </a:bodyPr>
          <a:lstStyle/>
          <a:p>
            <a:pPr algn="l"/>
            <a:r>
              <a:rPr lang="en-US" sz="3200" b="1" dirty="0">
                <a:solidFill>
                  <a:schemeClr val="accent6"/>
                </a:solidFill>
              </a:rPr>
              <a:t>B) Analyze in detail how specific sentences and paragraphs develop and refine key concepts in a text.</a:t>
            </a:r>
          </a:p>
        </p:txBody>
      </p:sp>
      <p:sp>
        <p:nvSpPr>
          <p:cNvPr id="7" name="Content Placeholder 6"/>
          <p:cNvSpPr>
            <a:spLocks noGrp="1"/>
          </p:cNvSpPr>
          <p:nvPr>
            <p:ph idx="1"/>
          </p:nvPr>
        </p:nvSpPr>
        <p:spPr>
          <a:xfrm>
            <a:off x="277091" y="1302327"/>
            <a:ext cx="11804073" cy="5389418"/>
          </a:xfrm>
        </p:spPr>
        <p:txBody>
          <a:bodyPr vert="horz" lIns="91440" tIns="45720" rIns="91440" bIns="45720" rtlCol="0" anchor="t">
            <a:normAutofit/>
          </a:bodyPr>
          <a:lstStyle/>
          <a:p>
            <a:pPr marL="0" indent="0">
              <a:buNone/>
            </a:pPr>
            <a:r>
              <a:rPr lang="en-US" dirty="0"/>
              <a:t>There's a large windmill on my Grandma's farm, right next to a big red barn. The windmill extends into the sky like the middle finger of industry. Next to that windmill is a crystal blue lake with waters so clear, the fish get scared when they see you walking up. </a:t>
            </a:r>
            <a:r>
              <a:rPr lang="en-US" u="sng" dirty="0">
                <a:solidFill>
                  <a:srgbClr val="FFC000"/>
                </a:solidFill>
              </a:rPr>
              <a:t>All around the far side of that lake is white fencing. Not a picket fence, but a fence made of two wide, white rails running horizontal with a post about every ten or fifteen feet</a:t>
            </a:r>
            <a:r>
              <a:rPr lang="en-US" dirty="0"/>
              <a:t>. That fence separates our land from the Marsh's property.</a:t>
            </a:r>
            <a:endParaRPr lang="en-US" sz="2800" dirty="0">
              <a:solidFill>
                <a:srgbClr val="FFFFFF"/>
              </a:solidFill>
              <a:cs typeface="Calibri"/>
            </a:endParaRPr>
          </a:p>
          <a:p>
            <a:pPr marL="0" indent="0">
              <a:buNone/>
            </a:pPr>
            <a:endParaRPr lang="en-US" dirty="0"/>
          </a:p>
        </p:txBody>
      </p:sp>
    </p:spTree>
    <p:extLst>
      <p:ext uri="{BB962C8B-B14F-4D97-AF65-F5344CB8AC3E}">
        <p14:creationId xmlns:p14="http://schemas.microsoft.com/office/powerpoint/2010/main" val="3738860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5474"/>
            <a:ext cx="11568545" cy="1087582"/>
          </a:xfrm>
        </p:spPr>
        <p:txBody>
          <a:bodyPr>
            <a:normAutofit fontScale="90000"/>
          </a:bodyPr>
          <a:lstStyle/>
          <a:p>
            <a:pPr algn="l"/>
            <a:r>
              <a:rPr lang="en-US" b="1" dirty="0">
                <a:solidFill>
                  <a:schemeClr val="accent6"/>
                </a:solidFill>
              </a:rPr>
              <a:t>B) Analyze in detail how specific sentences and paragraphs develop and refine key concepts in a text.</a:t>
            </a:r>
          </a:p>
        </p:txBody>
      </p:sp>
      <p:sp>
        <p:nvSpPr>
          <p:cNvPr id="3" name="Content Placeholder 2"/>
          <p:cNvSpPr>
            <a:spLocks noGrp="1"/>
          </p:cNvSpPr>
          <p:nvPr>
            <p:ph idx="1"/>
          </p:nvPr>
        </p:nvSpPr>
        <p:spPr>
          <a:xfrm>
            <a:off x="304800" y="1565564"/>
            <a:ext cx="11693236" cy="4973781"/>
          </a:xfrm>
        </p:spPr>
        <p:txBody>
          <a:bodyPr vert="horz" lIns="91440" tIns="45720" rIns="91440" bIns="45720" rtlCol="0" anchor="t">
            <a:normAutofit/>
          </a:bodyPr>
          <a:lstStyle/>
          <a:p>
            <a:pPr marL="0" indent="0">
              <a:buNone/>
            </a:pPr>
            <a:r>
              <a:rPr lang="en-US" u="sng" dirty="0">
                <a:solidFill>
                  <a:srgbClr val="FFC000"/>
                </a:solidFill>
              </a:rPr>
              <a:t>Hurricanes and the destruction they have caused take many lives each year. </a:t>
            </a:r>
            <a:r>
              <a:rPr lang="en-US" dirty="0"/>
              <a:t>Sadly, people don't have to die from these disasters. One thing that can be done to prevent more lives from being lost is to have an evacuation procedure.  Cities and towns in the paths of hurricanes need to be evacuated. Some people who live in these cities and towns don't have transportation, so buses must be provided and safe drop off zones need to be arranged. Having better evacuation procedures would save lives.</a:t>
            </a:r>
          </a:p>
          <a:p>
            <a:endParaRPr lang="en-US" dirty="0"/>
          </a:p>
        </p:txBody>
      </p:sp>
    </p:spTree>
    <p:extLst>
      <p:ext uri="{BB962C8B-B14F-4D97-AF65-F5344CB8AC3E}">
        <p14:creationId xmlns:p14="http://schemas.microsoft.com/office/powerpoint/2010/main" val="2338083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131618"/>
            <a:ext cx="11914909" cy="1226127"/>
          </a:xfrm>
        </p:spPr>
        <p:txBody>
          <a:bodyPr>
            <a:normAutofit/>
          </a:bodyPr>
          <a:lstStyle/>
          <a:p>
            <a:pPr algn="l"/>
            <a:r>
              <a:rPr lang="en-US" sz="3200" b="1" dirty="0">
                <a:solidFill>
                  <a:schemeClr val="accent6"/>
                </a:solidFill>
              </a:rPr>
              <a:t>B) Analyze in detail how specific sentences and paragraphs develop and refine key concepts in a text.</a:t>
            </a:r>
          </a:p>
        </p:txBody>
      </p:sp>
      <p:sp>
        <p:nvSpPr>
          <p:cNvPr id="3" name="Content Placeholder 2"/>
          <p:cNvSpPr>
            <a:spLocks noGrp="1"/>
          </p:cNvSpPr>
          <p:nvPr>
            <p:ph idx="1"/>
          </p:nvPr>
        </p:nvSpPr>
        <p:spPr>
          <a:xfrm>
            <a:off x="166256" y="1357745"/>
            <a:ext cx="11762508" cy="5015346"/>
          </a:xfrm>
        </p:spPr>
        <p:txBody>
          <a:bodyPr>
            <a:normAutofit/>
          </a:bodyPr>
          <a:lstStyle/>
          <a:p>
            <a:pPr marL="0" indent="0">
              <a:buNone/>
            </a:pPr>
            <a:r>
              <a:rPr lang="en-US" b="1" u="sng" dirty="0"/>
              <a:t>Crocodile Dilemma</a:t>
            </a:r>
            <a:endParaRPr lang="en-US" dirty="0"/>
          </a:p>
          <a:p>
            <a:pPr marL="0" indent="0">
              <a:buNone/>
            </a:pPr>
            <a:r>
              <a:rPr lang="en-US" dirty="0"/>
              <a:t>	In most parts of the world there are not as many crocodiles as there were in the recent past. This is a problem because crocodiles are becoming endangered. Crocodiles are necessary to the balance of nature. Many crocodiles have died because people dried up the swamps and marshes where the crocodiles live, and poachers have also contributed to the dilemma. Crocodiles are desired by poachers for their strong, smooth, and leathery skins.</a:t>
            </a:r>
          </a:p>
          <a:p>
            <a:pPr marL="0" indent="0">
              <a:buNone/>
            </a:pPr>
            <a:r>
              <a:rPr lang="en-US" dirty="0"/>
              <a:t>	</a:t>
            </a:r>
            <a:r>
              <a:rPr lang="en-US" sz="2800" u="sng" dirty="0">
                <a:solidFill>
                  <a:schemeClr val="accent4"/>
                </a:solidFill>
              </a:rPr>
              <a:t>In order to preserve these mighty creatures, people must take care of the crocodiles’ environment. People should also stop the needless shooting of these animals.</a:t>
            </a:r>
          </a:p>
          <a:p>
            <a:pPr marL="0" indent="0">
              <a:buNone/>
            </a:pPr>
            <a:endParaRPr lang="en-US" dirty="0"/>
          </a:p>
        </p:txBody>
      </p:sp>
    </p:spTree>
    <p:extLst>
      <p:ext uri="{BB962C8B-B14F-4D97-AF65-F5344CB8AC3E}">
        <p14:creationId xmlns:p14="http://schemas.microsoft.com/office/powerpoint/2010/main" val="2356699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131618"/>
            <a:ext cx="11914909" cy="1226127"/>
          </a:xfrm>
        </p:spPr>
        <p:txBody>
          <a:bodyPr>
            <a:normAutofit/>
          </a:bodyPr>
          <a:lstStyle/>
          <a:p>
            <a:pPr algn="l"/>
            <a:r>
              <a:rPr lang="en-US" sz="3200" b="1" dirty="0">
                <a:solidFill>
                  <a:schemeClr val="accent6"/>
                </a:solidFill>
              </a:rPr>
              <a:t>B) Analyze in detail how specific sentences and paragraphs develop and refine key concepts in a text.</a:t>
            </a:r>
          </a:p>
        </p:txBody>
      </p:sp>
      <p:sp>
        <p:nvSpPr>
          <p:cNvPr id="3" name="Content Placeholder 2"/>
          <p:cNvSpPr>
            <a:spLocks noGrp="1"/>
          </p:cNvSpPr>
          <p:nvPr>
            <p:ph idx="1"/>
          </p:nvPr>
        </p:nvSpPr>
        <p:spPr>
          <a:xfrm>
            <a:off x="166256" y="1357745"/>
            <a:ext cx="11762508" cy="5015346"/>
          </a:xfrm>
        </p:spPr>
        <p:txBody>
          <a:bodyPr>
            <a:normAutofit/>
          </a:bodyPr>
          <a:lstStyle/>
          <a:p>
            <a:pPr marL="0" indent="0">
              <a:buNone/>
            </a:pPr>
            <a:r>
              <a:rPr lang="en-US" b="1" dirty="0" smtClean="0"/>
              <a:t>There are many reasons why people dance. Some people dance for fun, just because they enjoy dancing</a:t>
            </a:r>
            <a:r>
              <a:rPr lang="en-US" b="1" u="sng" dirty="0" smtClean="0">
                <a:solidFill>
                  <a:srgbClr val="FFC000"/>
                </a:solidFill>
              </a:rPr>
              <a:t>. In other cases, people dance for exercise or for weight loss, because dancing can really get your heart beating. Sometimes, people dance to try to get boyfriends or girlfriends by showing off their hot moves. </a:t>
            </a:r>
            <a:r>
              <a:rPr lang="en-US" b="1" dirty="0" smtClean="0"/>
              <a:t>There are many reasons why people dance. </a:t>
            </a:r>
            <a:endParaRPr lang="en-US" sz="2800" dirty="0">
              <a:solidFill>
                <a:schemeClr val="accent4"/>
              </a:solidFill>
            </a:endParaRPr>
          </a:p>
          <a:p>
            <a:pPr marL="0" indent="0">
              <a:buNone/>
            </a:pPr>
            <a:endParaRPr lang="en-US" dirty="0"/>
          </a:p>
        </p:txBody>
      </p:sp>
    </p:spTree>
    <p:extLst>
      <p:ext uri="{BB962C8B-B14F-4D97-AF65-F5344CB8AC3E}">
        <p14:creationId xmlns:p14="http://schemas.microsoft.com/office/powerpoint/2010/main" val="12665135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294</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B) Analyze in detail how specific sentences and paragraphs develop and refine key concepts in a text.</vt:lpstr>
      <vt:lpstr>B) Analyze in detail how specific sentences and paragraphs develop and refine key concepts in a text.</vt:lpstr>
      <vt:lpstr>B) Analyze in detail how specific sentences and paragraphs develop and refine key concepts in a text.</vt:lpstr>
      <vt:lpstr>B) Analyze in detail how specific sentences and paragraphs develop and refine key concepts in a text.</vt:lpstr>
    </vt:vector>
  </TitlesOfParts>
  <Company>DES MOINES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Analyze in detail how specific sentences and paragraphs develop and refine key concepts in a text.</dc:title>
  <dc:creator>Lewis, Melissa</dc:creator>
  <cp:lastModifiedBy>Lewis, Melissa</cp:lastModifiedBy>
  <cp:revision>79</cp:revision>
  <dcterms:created xsi:type="dcterms:W3CDTF">2018-05-07T20:46:41Z</dcterms:created>
  <dcterms:modified xsi:type="dcterms:W3CDTF">2019-04-15T22:05:13Z</dcterms:modified>
</cp:coreProperties>
</file>