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5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075A-B3CA-4308-8288-4AA3FDE33D80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0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4B8D-FEEF-4ACC-AE11-BD533592BCDC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5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006-7E0B-4944-9FC8-8FFECA54B11C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01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3413-B80B-4905-8668-7292F4C8B0D5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2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9662-C6A4-45F9-A235-129F0C1DEF43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69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B764-976A-4040-BDCA-252C91CEE939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4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8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7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4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5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2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7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41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 &amp; Verb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3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41948" y="2574533"/>
            <a:ext cx="3307704" cy="2148815"/>
          </a:xfrm>
        </p:spPr>
        <p:txBody>
          <a:bodyPr/>
          <a:lstStyle/>
          <a:p>
            <a:r>
              <a:rPr lang="en-US" sz="4000" dirty="0" smtClean="0"/>
              <a:t>Subject &amp; Verb Agreement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17456" y="212656"/>
            <a:ext cx="9298546" cy="5264666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400" b="1" dirty="0" smtClean="0"/>
              <a:t>Frogs (was, were) on the earth fifty million years before dinosaurs.</a:t>
            </a:r>
          </a:p>
          <a:p>
            <a:pPr>
              <a:buAutoNum type="arabicPeriod"/>
            </a:pPr>
            <a:r>
              <a:rPr lang="en-US" sz="2400" b="1" dirty="0" smtClean="0"/>
              <a:t>A close relative of the frog (is, are) the toad.</a:t>
            </a:r>
          </a:p>
          <a:p>
            <a:pPr>
              <a:buAutoNum type="arabicPeriod"/>
            </a:pPr>
            <a:r>
              <a:rPr lang="en-US" sz="2400" b="1" dirty="0" smtClean="0"/>
              <a:t>These small creatures (has, have) huge appetites.</a:t>
            </a:r>
          </a:p>
          <a:p>
            <a:pPr>
              <a:buAutoNum type="arabicPeriod"/>
            </a:pPr>
            <a:r>
              <a:rPr lang="en-US" sz="2400" b="1" dirty="0" smtClean="0"/>
              <a:t>A toad (eat, eats) about one hundred insects every day.</a:t>
            </a:r>
          </a:p>
          <a:p>
            <a:pPr>
              <a:buAutoNum type="arabicPeriod"/>
            </a:pPr>
            <a:r>
              <a:rPr lang="en-US" sz="2400" b="1" dirty="0"/>
              <a:t>T</a:t>
            </a:r>
            <a:r>
              <a:rPr lang="en-US" sz="2400" b="1" dirty="0" smtClean="0"/>
              <a:t>oads (catch, catches) insects with their long, sticky tongues.</a:t>
            </a:r>
          </a:p>
          <a:p>
            <a:pPr>
              <a:buAutoNum type="arabicPeriod"/>
            </a:pPr>
            <a:r>
              <a:rPr lang="en-US" sz="2400" b="1" dirty="0" smtClean="0"/>
              <a:t>The longest leap by a frog (was, were) more than seventeen feet.</a:t>
            </a:r>
          </a:p>
          <a:p>
            <a:pPr>
              <a:buAutoNum type="arabicPeriod"/>
            </a:pPr>
            <a:r>
              <a:rPr lang="en-US" sz="2400" b="1" dirty="0" smtClean="0"/>
              <a:t>Many people (collects, collect) frog figures. </a:t>
            </a:r>
          </a:p>
          <a:p>
            <a:pPr>
              <a:buAutoNum type="arabicPeriod"/>
            </a:pPr>
            <a:r>
              <a:rPr lang="en-US" sz="2400" b="1" dirty="0" smtClean="0"/>
              <a:t>One frog balloon (was, were) huge.</a:t>
            </a:r>
          </a:p>
          <a:p>
            <a:pPr>
              <a:buAutoNum type="arabicPeriod"/>
            </a:pPr>
            <a:r>
              <a:rPr lang="en-US" sz="2400" b="1" dirty="0" smtClean="0"/>
              <a:t>People (runs, run) frog farms in marshes and swamps.</a:t>
            </a:r>
          </a:p>
          <a:p>
            <a:pPr>
              <a:buAutoNum type="arabicPeriod"/>
            </a:pPr>
            <a:r>
              <a:rPr lang="en-US" sz="2400" b="1" dirty="0" smtClean="0"/>
              <a:t>Frogs’ legs (is, are) popular appetizers in some restaurants.</a:t>
            </a:r>
            <a:endParaRPr lang="en-US" sz="2400" b="1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002" y="212656"/>
            <a:ext cx="2533650" cy="1800225"/>
          </a:xfrm>
        </p:spPr>
      </p:pic>
    </p:spTree>
    <p:extLst>
      <p:ext uri="{BB962C8B-B14F-4D97-AF65-F5344CB8AC3E}">
        <p14:creationId xmlns:p14="http://schemas.microsoft.com/office/powerpoint/2010/main" val="372209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831719" y="2487580"/>
            <a:ext cx="3184270" cy="2084420"/>
          </a:xfrm>
        </p:spPr>
        <p:txBody>
          <a:bodyPr/>
          <a:lstStyle/>
          <a:p>
            <a:r>
              <a:rPr lang="en-US" sz="4000" dirty="0" smtClean="0"/>
              <a:t>Subject &amp; Verb Agreement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44699" y="161141"/>
            <a:ext cx="8912179" cy="5019966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400" b="1" dirty="0" smtClean="0"/>
              <a:t>Frogs (</a:t>
            </a:r>
            <a:r>
              <a:rPr lang="en-US" sz="2400" b="1" strike="sngStrike" dirty="0" smtClean="0"/>
              <a:t>was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were</a:t>
            </a:r>
            <a:r>
              <a:rPr lang="en-US" sz="2400" b="1" dirty="0" smtClean="0"/>
              <a:t>) on the earth fifty million years before dinosaurs.</a:t>
            </a:r>
          </a:p>
          <a:p>
            <a:pPr>
              <a:buAutoNum type="arabicPeriod"/>
            </a:pPr>
            <a:r>
              <a:rPr lang="en-US" sz="2400" b="1" dirty="0" smtClean="0"/>
              <a:t>A close relative of the frog (</a:t>
            </a:r>
            <a:r>
              <a:rPr lang="en-US" sz="2400" b="1" dirty="0" smtClean="0">
                <a:solidFill>
                  <a:schemeClr val="accent1"/>
                </a:solidFill>
              </a:rPr>
              <a:t>is</a:t>
            </a:r>
            <a:r>
              <a:rPr lang="en-US" sz="2400" b="1" dirty="0" smtClean="0"/>
              <a:t>, </a:t>
            </a:r>
            <a:r>
              <a:rPr lang="en-US" sz="2400" b="1" strike="sngStrike" dirty="0" smtClean="0"/>
              <a:t>are</a:t>
            </a:r>
            <a:r>
              <a:rPr lang="en-US" sz="2400" b="1" dirty="0" smtClean="0"/>
              <a:t>) the toad.</a:t>
            </a:r>
          </a:p>
          <a:p>
            <a:pPr>
              <a:buAutoNum type="arabicPeriod"/>
            </a:pPr>
            <a:r>
              <a:rPr lang="en-US" sz="2400" b="1" dirty="0" smtClean="0"/>
              <a:t>These small creatures (</a:t>
            </a:r>
            <a:r>
              <a:rPr lang="en-US" sz="2400" b="1" strike="sngStrike" dirty="0" smtClean="0"/>
              <a:t>has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have</a:t>
            </a:r>
            <a:r>
              <a:rPr lang="en-US" sz="2400" b="1" dirty="0" smtClean="0"/>
              <a:t>) huge appetites.</a:t>
            </a:r>
          </a:p>
          <a:p>
            <a:pPr>
              <a:buAutoNum type="arabicPeriod"/>
            </a:pPr>
            <a:r>
              <a:rPr lang="en-US" sz="2400" b="1" dirty="0" smtClean="0"/>
              <a:t>A toad (</a:t>
            </a:r>
            <a:r>
              <a:rPr lang="en-US" sz="2400" b="1" strike="sngStrike" dirty="0" smtClean="0"/>
              <a:t>eat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eats</a:t>
            </a:r>
            <a:r>
              <a:rPr lang="en-US" sz="2400" b="1" dirty="0" smtClean="0"/>
              <a:t>) about one hundred insects every day.</a:t>
            </a:r>
          </a:p>
          <a:p>
            <a:pPr>
              <a:buAutoNum type="arabicPeriod"/>
            </a:pPr>
            <a:r>
              <a:rPr lang="en-US" sz="2400" b="1" dirty="0"/>
              <a:t>T</a:t>
            </a:r>
            <a:r>
              <a:rPr lang="en-US" sz="2400" b="1" dirty="0" smtClean="0"/>
              <a:t>oads (</a:t>
            </a:r>
            <a:r>
              <a:rPr lang="en-US" sz="2400" b="1" dirty="0" smtClean="0">
                <a:solidFill>
                  <a:schemeClr val="accent1"/>
                </a:solidFill>
              </a:rPr>
              <a:t>catch</a:t>
            </a:r>
            <a:r>
              <a:rPr lang="en-US" sz="2400" b="1" dirty="0" smtClean="0"/>
              <a:t>, </a:t>
            </a:r>
            <a:r>
              <a:rPr lang="en-US" sz="2400" b="1" strike="sngStrike" dirty="0" smtClean="0"/>
              <a:t>catches</a:t>
            </a:r>
            <a:r>
              <a:rPr lang="en-US" sz="2400" b="1" dirty="0" smtClean="0"/>
              <a:t>) insects with their long, sticky tongues.</a:t>
            </a:r>
          </a:p>
          <a:p>
            <a:pPr>
              <a:buAutoNum type="arabicPeriod"/>
            </a:pPr>
            <a:r>
              <a:rPr lang="en-US" sz="2400" b="1" dirty="0" smtClean="0"/>
              <a:t>The longest leap by a frog (</a:t>
            </a:r>
            <a:r>
              <a:rPr lang="en-US" sz="2400" b="1" dirty="0" smtClean="0">
                <a:solidFill>
                  <a:schemeClr val="accent1"/>
                </a:solidFill>
              </a:rPr>
              <a:t>was</a:t>
            </a:r>
            <a:r>
              <a:rPr lang="en-US" sz="2400" b="1" dirty="0" smtClean="0"/>
              <a:t>, </a:t>
            </a:r>
            <a:r>
              <a:rPr lang="en-US" sz="2400" b="1" strike="sngStrike" dirty="0" smtClean="0"/>
              <a:t>were</a:t>
            </a:r>
            <a:r>
              <a:rPr lang="en-US" sz="2400" b="1" dirty="0" smtClean="0"/>
              <a:t>) more than seventeen feet.</a:t>
            </a:r>
          </a:p>
          <a:p>
            <a:pPr>
              <a:buAutoNum type="arabicPeriod"/>
            </a:pPr>
            <a:r>
              <a:rPr lang="en-US" sz="2400" b="1" dirty="0" smtClean="0"/>
              <a:t>Many people (</a:t>
            </a:r>
            <a:r>
              <a:rPr lang="en-US" sz="2400" b="1" strike="sngStrike" dirty="0" smtClean="0"/>
              <a:t>collects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collect</a:t>
            </a:r>
            <a:r>
              <a:rPr lang="en-US" sz="2400" b="1" dirty="0" smtClean="0"/>
              <a:t>) frog figures. </a:t>
            </a:r>
          </a:p>
          <a:p>
            <a:pPr>
              <a:buAutoNum type="arabicPeriod"/>
            </a:pPr>
            <a:r>
              <a:rPr lang="en-US" sz="2400" b="1" dirty="0" smtClean="0"/>
              <a:t>One frog balloon (</a:t>
            </a:r>
            <a:r>
              <a:rPr lang="en-US" sz="2400" b="1" dirty="0" smtClean="0">
                <a:solidFill>
                  <a:schemeClr val="accent1"/>
                </a:solidFill>
              </a:rPr>
              <a:t>was</a:t>
            </a:r>
            <a:r>
              <a:rPr lang="en-US" sz="2400" b="1" dirty="0" smtClean="0"/>
              <a:t>, </a:t>
            </a:r>
            <a:r>
              <a:rPr lang="en-US" sz="2400" b="1" strike="sngStrike" dirty="0" smtClean="0"/>
              <a:t>were</a:t>
            </a:r>
            <a:r>
              <a:rPr lang="en-US" sz="2400" b="1" dirty="0" smtClean="0"/>
              <a:t>) huge.</a:t>
            </a:r>
          </a:p>
          <a:p>
            <a:pPr>
              <a:buAutoNum type="arabicPeriod"/>
            </a:pPr>
            <a:r>
              <a:rPr lang="en-US" sz="2400" b="1" dirty="0" smtClean="0"/>
              <a:t>People (</a:t>
            </a:r>
            <a:r>
              <a:rPr lang="en-US" sz="2400" b="1" strike="sngStrike" dirty="0" smtClean="0"/>
              <a:t>runs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run</a:t>
            </a:r>
            <a:r>
              <a:rPr lang="en-US" sz="2400" b="1" dirty="0" smtClean="0"/>
              <a:t>) frog farms in marshes and swamps.</a:t>
            </a:r>
          </a:p>
          <a:p>
            <a:pPr>
              <a:buAutoNum type="arabicPeriod"/>
            </a:pPr>
            <a:r>
              <a:rPr lang="en-US" sz="2400" b="1" dirty="0" smtClean="0"/>
              <a:t>Frogs’ legs (</a:t>
            </a:r>
            <a:r>
              <a:rPr lang="en-US" sz="2400" b="1" strike="sngStrike" dirty="0" smtClean="0"/>
              <a:t>is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are</a:t>
            </a:r>
            <a:r>
              <a:rPr lang="en-US" sz="2400" b="1" dirty="0" smtClean="0"/>
              <a:t>) popular appetizers in some restaurants.</a:t>
            </a:r>
            <a:endParaRPr lang="en-US" sz="2400" b="1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442" y="161141"/>
            <a:ext cx="2533650" cy="1800225"/>
          </a:xfrm>
        </p:spPr>
      </p:pic>
    </p:spTree>
    <p:extLst>
      <p:ext uri="{BB962C8B-B14F-4D97-AF65-F5344CB8AC3E}">
        <p14:creationId xmlns:p14="http://schemas.microsoft.com/office/powerpoint/2010/main" val="138347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897" cy="1400530"/>
          </a:xfrm>
        </p:spPr>
        <p:txBody>
          <a:bodyPr/>
          <a:lstStyle/>
          <a:p>
            <a:r>
              <a:rPr lang="en-US" dirty="0" smtClean="0"/>
              <a:t>Whoops! Miss Lewis needs some help editing her paragraph. Can you spot the mistakes?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586" y="2524259"/>
            <a:ext cx="8981888" cy="3809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		Red-spotted toads lives in the desert. They make sounds like the chirp of a cricket. Rocks provides cool shelters for them on hot days. A summer thunderstorm bring them out. A toad’s diet consist mostly of insects.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2952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897" cy="1400530"/>
          </a:xfrm>
        </p:spPr>
        <p:txBody>
          <a:bodyPr/>
          <a:lstStyle/>
          <a:p>
            <a:r>
              <a:rPr lang="en-US" dirty="0" smtClean="0"/>
              <a:t>Whoops! Miss Lewis needs some help editing her paragraph. Can you spot the mistakes?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586" y="2524259"/>
            <a:ext cx="8981888" cy="3809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		Red-spotted toads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u="sng" dirty="0" smtClean="0">
                <a:solidFill>
                  <a:schemeClr val="accent1"/>
                </a:solidFill>
              </a:rPr>
              <a:t>live</a:t>
            </a:r>
            <a:r>
              <a:rPr lang="en-US" sz="3600" b="1" u="sng" strike="sngStrike" dirty="0" smtClean="0">
                <a:solidFill>
                  <a:schemeClr val="accent1"/>
                </a:solidFill>
              </a:rPr>
              <a:t>s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/>
              <a:t>in the desert. They make sounds like the chirp of a cricket. Rocks </a:t>
            </a:r>
            <a:r>
              <a:rPr lang="en-US" sz="3600" b="1" u="sng" dirty="0" smtClean="0">
                <a:solidFill>
                  <a:schemeClr val="accent1"/>
                </a:solidFill>
              </a:rPr>
              <a:t>provide</a:t>
            </a:r>
            <a:r>
              <a:rPr lang="en-US" sz="3600" b="1" u="sng" strike="sngStrike" dirty="0" smtClean="0">
                <a:solidFill>
                  <a:schemeClr val="accent1"/>
                </a:solidFill>
              </a:rPr>
              <a:t>s</a:t>
            </a:r>
            <a:r>
              <a:rPr lang="en-US" sz="3600" b="1" dirty="0" smtClean="0"/>
              <a:t> cool shelters for them on hot days. A summer thunderstorm </a:t>
            </a:r>
            <a:r>
              <a:rPr lang="en-US" sz="3600" b="1" u="sng" dirty="0" smtClean="0">
                <a:solidFill>
                  <a:schemeClr val="accent1"/>
                </a:solidFill>
              </a:rPr>
              <a:t>bring(s)</a:t>
            </a:r>
            <a:r>
              <a:rPr lang="en-US" sz="3600" b="1" dirty="0" smtClean="0"/>
              <a:t> them out. A toad’s diet </a:t>
            </a:r>
            <a:r>
              <a:rPr lang="en-US" sz="3600" b="1" u="sng" dirty="0" smtClean="0">
                <a:solidFill>
                  <a:schemeClr val="accent1"/>
                </a:solidFill>
              </a:rPr>
              <a:t>consist(s)</a:t>
            </a:r>
            <a:r>
              <a:rPr lang="en-US" sz="3600" b="1" dirty="0" smtClean="0"/>
              <a:t> mostly of insects.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396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308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Subject &amp; Verb Agreement</vt:lpstr>
      <vt:lpstr>Subject &amp; Verb Agreement</vt:lpstr>
      <vt:lpstr>Subject &amp; Verb Agreement</vt:lpstr>
      <vt:lpstr>Whoops! Miss Lewis needs some help editing her paragraph. Can you spot the mistakes?</vt:lpstr>
      <vt:lpstr>Whoops! Miss Lewis needs some help editing her paragraph. Can you spot the mistakes?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&amp; Verb Agreement</dc:title>
  <dc:creator>Lewis, Melissa</dc:creator>
  <cp:lastModifiedBy>Lewis, Melissa</cp:lastModifiedBy>
  <cp:revision>4</cp:revision>
  <dcterms:created xsi:type="dcterms:W3CDTF">2016-02-23T18:48:05Z</dcterms:created>
  <dcterms:modified xsi:type="dcterms:W3CDTF">2016-02-23T21:51:00Z</dcterms:modified>
</cp:coreProperties>
</file>