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5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44ADB0E-8835-2E41-AF49-0B851CBCD5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F398A66-D5AE-AC44-A56F-534959FBA567}"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8A66-D5AE-AC44-A56F-534959FBA567}"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44ADB0E-8835-2E41-AF49-0B851CBCD5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B0E-8835-2E41-AF49-0B851CBCD5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98A66-D5AE-AC44-A56F-534959FBA567}"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B0E-8835-2E41-AF49-0B851CBCD5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F398A66-D5AE-AC44-A56F-534959FBA567}"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ADB0E-8835-2E41-AF49-0B851CBCD58B}"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398A66-D5AE-AC44-A56F-534959FBA567}"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B0E-8835-2E41-AF49-0B851CBCD58B}"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F398A66-D5AE-AC44-A56F-534959FBA567}" type="datetimeFigureOut">
              <a:rPr lang="en-US" smtClean="0"/>
              <a:t>8/28/18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44ADB0E-8835-2E41-AF49-0B851CBCD5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err="1"/>
              <a:t>p</a:t>
            </a:r>
            <a:r>
              <a:rPr lang="en-US" sz="8800" dirty="0" err="1" smtClean="0"/>
              <a:t>ed</a:t>
            </a:r>
            <a:r>
              <a:rPr lang="en-US" sz="8800" dirty="0" smtClean="0"/>
              <a:t>- = foot</a:t>
            </a:r>
            <a:endParaRPr lang="en-US" sz="8800" dirty="0"/>
          </a:p>
        </p:txBody>
      </p:sp>
      <p:sp>
        <p:nvSpPr>
          <p:cNvPr id="3" name="Subtitle 2"/>
          <p:cNvSpPr>
            <a:spLocks noGrp="1"/>
          </p:cNvSpPr>
          <p:nvPr>
            <p:ph type="subTitle" idx="1"/>
          </p:nvPr>
        </p:nvSpPr>
        <p:spPr/>
        <p:txBody>
          <a:bodyPr>
            <a:normAutofit/>
          </a:bodyPr>
          <a:lstStyle/>
          <a:p>
            <a:r>
              <a:rPr lang="en-US" sz="3600" dirty="0" smtClean="0"/>
              <a:t>Greek &amp; Latin Roots</a:t>
            </a:r>
            <a:endParaRPr lang="en-US" sz="3600" dirty="0"/>
          </a:p>
        </p:txBody>
      </p:sp>
    </p:spTree>
    <p:extLst>
      <p:ext uri="{BB962C8B-B14F-4D97-AF65-F5344CB8AC3E}">
        <p14:creationId xmlns:p14="http://schemas.microsoft.com/office/powerpoint/2010/main" val="99851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dirty="0"/>
              <a:t>A root is the base of a word</a:t>
            </a:r>
          </a:p>
        </p:txBody>
      </p:sp>
      <p:sp>
        <p:nvSpPr>
          <p:cNvPr id="3" name="Content Placeholder 2"/>
          <p:cNvSpPr>
            <a:spLocks noGrp="1"/>
          </p:cNvSpPr>
          <p:nvPr>
            <p:ph idx="1"/>
          </p:nvPr>
        </p:nvSpPr>
        <p:spPr>
          <a:xfrm>
            <a:off x="762000" y="685800"/>
            <a:ext cx="7543800" cy="4267200"/>
          </a:xfrm>
        </p:spPr>
        <p:txBody>
          <a:bodyPr>
            <a:normAutofit fontScale="92500" lnSpcReduction="10000"/>
          </a:bodyPr>
          <a:lstStyle/>
          <a:p>
            <a:pPr marL="0" indent="0">
              <a:buNone/>
            </a:pPr>
            <a:r>
              <a:rPr lang="en-US" sz="4800" dirty="0"/>
              <a:t>The root “</a:t>
            </a:r>
            <a:r>
              <a:rPr lang="en-US" sz="4800" b="1" dirty="0" err="1"/>
              <a:t>ped</a:t>
            </a:r>
            <a:r>
              <a:rPr lang="en-US" sz="4800" dirty="0"/>
              <a:t>” has to do with </a:t>
            </a:r>
            <a:r>
              <a:rPr lang="en-US" sz="4800" b="1" i="1" dirty="0"/>
              <a:t>foot</a:t>
            </a:r>
            <a:r>
              <a:rPr lang="en-US" sz="4800" dirty="0"/>
              <a:t>.</a:t>
            </a:r>
          </a:p>
          <a:p>
            <a:pPr marL="0" indent="0">
              <a:buNone/>
            </a:pPr>
            <a:endParaRPr lang="en-US" sz="4800" dirty="0"/>
          </a:p>
          <a:p>
            <a:pPr marL="0" indent="0">
              <a:buNone/>
            </a:pPr>
            <a:r>
              <a:rPr lang="en-US" sz="4800" dirty="0"/>
              <a:t>All of the words we will study this week have something to do with </a:t>
            </a:r>
            <a:r>
              <a:rPr lang="en-US" sz="4800" b="1" i="1" dirty="0"/>
              <a:t>feet</a:t>
            </a:r>
            <a:r>
              <a:rPr lang="en-US" sz="4800" dirty="0"/>
              <a:t>.</a:t>
            </a:r>
          </a:p>
        </p:txBody>
      </p:sp>
    </p:spTree>
    <p:extLst>
      <p:ext uri="{BB962C8B-B14F-4D97-AF65-F5344CB8AC3E}">
        <p14:creationId xmlns:p14="http://schemas.microsoft.com/office/powerpoint/2010/main" val="3696671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533400"/>
          </a:xfrm>
        </p:spPr>
        <p:txBody>
          <a:bodyPr>
            <a:normAutofit fontScale="90000"/>
          </a:bodyPr>
          <a:lstStyle/>
          <a:p>
            <a:r>
              <a:rPr lang="en-US" dirty="0" err="1"/>
              <a:t>Ped</a:t>
            </a:r>
            <a:r>
              <a:rPr lang="en-US" dirty="0"/>
              <a:t>/pod = foot</a:t>
            </a:r>
          </a:p>
        </p:txBody>
      </p:sp>
      <p:sp>
        <p:nvSpPr>
          <p:cNvPr id="4" name="TextBox 3">
            <a:extLst>
              <a:ext uri="{FF2B5EF4-FFF2-40B4-BE49-F238E27FC236}">
                <a16:creationId xmlns:a16="http://schemas.microsoft.com/office/drawing/2014/main" xmlns="" id="{A76F7AC6-36A0-4F5D-98D3-43270F6651BC}"/>
              </a:ext>
            </a:extLst>
          </p:cNvPr>
          <p:cNvSpPr txBox="1"/>
          <p:nvPr/>
        </p:nvSpPr>
        <p:spPr>
          <a:xfrm>
            <a:off x="756250" y="1381664"/>
            <a:ext cx="7904670"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cs typeface="Times New Roman"/>
              </a:rPr>
              <a:t>pedestrian         millipede       peddler     tripod     pedicure      centipede     quadruped     pedal     impediment     biped</a:t>
            </a:r>
          </a:p>
        </p:txBody>
      </p:sp>
    </p:spTree>
    <p:extLst>
      <p:ext uri="{BB962C8B-B14F-4D97-AF65-F5344CB8AC3E}">
        <p14:creationId xmlns:p14="http://schemas.microsoft.com/office/powerpoint/2010/main" val="4319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391400" cy="914400"/>
          </a:xfrm>
        </p:spPr>
        <p:txBody>
          <a:bodyPr/>
          <a:lstStyle/>
          <a:p>
            <a:r>
              <a:rPr lang="en-US" dirty="0" smtClean="0"/>
              <a:t>Team Sort</a:t>
            </a:r>
            <a:endParaRPr lang="en-US" dirty="0"/>
          </a:p>
        </p:txBody>
      </p:sp>
      <p:sp>
        <p:nvSpPr>
          <p:cNvPr id="3" name="Content Placeholder 2"/>
          <p:cNvSpPr>
            <a:spLocks noGrp="1"/>
          </p:cNvSpPr>
          <p:nvPr>
            <p:ph idx="1"/>
          </p:nvPr>
        </p:nvSpPr>
        <p:spPr>
          <a:xfrm>
            <a:off x="457200" y="533400"/>
            <a:ext cx="8153400" cy="4876800"/>
          </a:xfrm>
        </p:spPr>
        <p:txBody>
          <a:bodyPr>
            <a:normAutofit fontScale="92500"/>
          </a:bodyPr>
          <a:lstStyle/>
          <a:p>
            <a:pPr marL="457200" indent="-457200">
              <a:buAutoNum type="arabicPeriod"/>
            </a:pPr>
            <a:r>
              <a:rPr lang="en-US" b="1" dirty="0" smtClean="0"/>
              <a:t>Set your word list where everyone can see and distribute definitions evenly to group members.</a:t>
            </a:r>
          </a:p>
          <a:p>
            <a:pPr marL="457200" indent="-457200">
              <a:buAutoNum type="arabicPeriod"/>
            </a:pPr>
            <a:r>
              <a:rPr lang="en-US" b="1" dirty="0" smtClean="0"/>
              <a:t>Starting with the person wearing the most red – </a:t>
            </a:r>
          </a:p>
          <a:p>
            <a:pPr lvl="1"/>
            <a:r>
              <a:rPr lang="en-US" sz="2400" b="1" dirty="0"/>
              <a:t>R</a:t>
            </a:r>
            <a:r>
              <a:rPr lang="en-US" sz="2400" b="1" dirty="0" smtClean="0"/>
              <a:t>ead one of your definitions out loud to the group. </a:t>
            </a:r>
          </a:p>
          <a:p>
            <a:pPr lvl="1"/>
            <a:r>
              <a:rPr lang="en-US" sz="2400" b="1" dirty="0" smtClean="0"/>
              <a:t>As a group, decide which word best matches the definition. If you disagree, explain why you fill your definition choice is the best. Once you’ve agreed, place the definition next to the correct word.</a:t>
            </a:r>
          </a:p>
          <a:p>
            <a:pPr lvl="1"/>
            <a:r>
              <a:rPr lang="en-US" sz="2400" b="1" dirty="0" smtClean="0"/>
              <a:t>Move clockwise to the next person and repeat the process.  </a:t>
            </a:r>
          </a:p>
          <a:p>
            <a:pPr lvl="1"/>
            <a:r>
              <a:rPr lang="en-US" sz="2400" b="1" dirty="0" smtClean="0"/>
              <a:t>Proceed around the group reading one definition at a time until all words and definitions have been matched correctly.</a:t>
            </a:r>
          </a:p>
          <a:p>
            <a:pPr marL="0" indent="0">
              <a:buNone/>
            </a:pPr>
            <a:endParaRPr lang="en-US" dirty="0"/>
          </a:p>
        </p:txBody>
      </p:sp>
    </p:spTree>
    <p:extLst>
      <p:ext uri="{BB962C8B-B14F-4D97-AF65-F5344CB8AC3E}">
        <p14:creationId xmlns:p14="http://schemas.microsoft.com/office/powerpoint/2010/main" val="2533438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6781800" cy="533400"/>
          </a:xfrm>
        </p:spPr>
        <p:txBody>
          <a:bodyPr>
            <a:normAutofit fontScale="90000"/>
          </a:bodyPr>
          <a:lstStyle/>
          <a:p>
            <a:r>
              <a:rPr lang="en-US" dirty="0" err="1"/>
              <a:t>Ped</a:t>
            </a:r>
            <a:r>
              <a:rPr lang="en-US" dirty="0"/>
              <a:t>/pod = foot</a:t>
            </a:r>
          </a:p>
        </p:txBody>
      </p:sp>
      <p:sp>
        <p:nvSpPr>
          <p:cNvPr id="3" name="Content Placeholder 2"/>
          <p:cNvSpPr>
            <a:spLocks noGrp="1"/>
          </p:cNvSpPr>
          <p:nvPr>
            <p:ph idx="1"/>
          </p:nvPr>
        </p:nvSpPr>
        <p:spPr>
          <a:xfrm>
            <a:off x="304800" y="299900"/>
            <a:ext cx="8534400" cy="5338900"/>
          </a:xfrm>
        </p:spPr>
        <p:txBody>
          <a:bodyPr>
            <a:normAutofit fontScale="70000" lnSpcReduction="20000"/>
          </a:bodyPr>
          <a:lstStyle/>
          <a:p>
            <a:r>
              <a:rPr lang="en-US" sz="2800" b="1" dirty="0"/>
              <a:t>Pedestrian – a person who walks across the street on foot</a:t>
            </a:r>
          </a:p>
          <a:p>
            <a:r>
              <a:rPr lang="en-US" sz="2800" b="1" dirty="0"/>
              <a:t>Millipede – a creature with 1,000 feet</a:t>
            </a:r>
          </a:p>
          <a:p>
            <a:r>
              <a:rPr lang="en-US" sz="2800" b="1" dirty="0"/>
              <a:t>Peddler- a person who goes from door to door on foot trying to sell a product</a:t>
            </a:r>
          </a:p>
          <a:p>
            <a:r>
              <a:rPr lang="en-US" sz="2800" b="1" dirty="0"/>
              <a:t>Tripod – a three-footed stand often used to balance a camera</a:t>
            </a:r>
          </a:p>
          <a:p>
            <a:r>
              <a:rPr lang="en-US" sz="2800" b="1" dirty="0"/>
              <a:t>Pedicure – a foot treatment that could include soaking the feet and polishing the toenails</a:t>
            </a:r>
          </a:p>
          <a:p>
            <a:r>
              <a:rPr lang="en-US" sz="2800" b="1" dirty="0"/>
              <a:t>Centipede – a creature with 100 feet</a:t>
            </a:r>
          </a:p>
          <a:p>
            <a:r>
              <a:rPr lang="en-US" sz="2800" b="1" dirty="0"/>
              <a:t>Quadruped – a four-footed creature</a:t>
            </a:r>
          </a:p>
          <a:p>
            <a:r>
              <a:rPr lang="en-US" sz="2800" b="1" dirty="0"/>
              <a:t>Pedal – a lever that is moved with one’s feet</a:t>
            </a:r>
          </a:p>
          <a:p>
            <a:r>
              <a:rPr lang="en-US" sz="2800" b="1" dirty="0"/>
              <a:t>Impediment – something that stands in one’s way; an obstacle</a:t>
            </a:r>
          </a:p>
          <a:p>
            <a:r>
              <a:rPr lang="en-US" sz="2800" b="1" dirty="0"/>
              <a:t>Biped – a creature with two feet</a:t>
            </a:r>
          </a:p>
          <a:p>
            <a:endParaRPr lang="en-US" dirty="0"/>
          </a:p>
        </p:txBody>
      </p:sp>
    </p:spTree>
    <p:extLst>
      <p:ext uri="{BB962C8B-B14F-4D97-AF65-F5344CB8AC3E}">
        <p14:creationId xmlns:p14="http://schemas.microsoft.com/office/powerpoint/2010/main" val="313124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676400" cy="125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91" y="792726"/>
            <a:ext cx="2438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745" y="5429711"/>
            <a:ext cx="1673893"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73" y="2540410"/>
            <a:ext cx="2238375" cy="125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 y="41819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r="36917"/>
          <a:stretch/>
        </p:blipFill>
        <p:spPr bwMode="auto">
          <a:xfrm>
            <a:off x="5486400" y="2922362"/>
            <a:ext cx="1946787"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1118" y="670468"/>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4963" y="4645773"/>
            <a:ext cx="1395438" cy="139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4625" y="4929188"/>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1219" y="292236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0"/>
            <a:ext cx="4038600" cy="461665"/>
          </a:xfrm>
          <a:prstGeom prst="rect">
            <a:avLst/>
          </a:prstGeom>
          <a:noFill/>
        </p:spPr>
        <p:txBody>
          <a:bodyPr wrap="square" rtlCol="0">
            <a:spAutoFit/>
          </a:bodyPr>
          <a:lstStyle/>
          <a:p>
            <a:r>
              <a:rPr lang="en-US" sz="2400" b="1" dirty="0" err="1">
                <a:solidFill>
                  <a:schemeClr val="bg1"/>
                </a:solidFill>
              </a:rPr>
              <a:t>Ped</a:t>
            </a:r>
            <a:r>
              <a:rPr lang="en-US" sz="2400" b="1" dirty="0">
                <a:solidFill>
                  <a:schemeClr val="bg1"/>
                </a:solidFill>
              </a:rPr>
              <a:t> / Pod = foot or feet</a:t>
            </a:r>
          </a:p>
        </p:txBody>
      </p:sp>
      <p:sp>
        <p:nvSpPr>
          <p:cNvPr id="2" name="TextBox 1"/>
          <p:cNvSpPr txBox="1"/>
          <p:nvPr/>
        </p:nvSpPr>
        <p:spPr>
          <a:xfrm>
            <a:off x="7470058" y="461665"/>
            <a:ext cx="1507255" cy="3447098"/>
          </a:xfrm>
          <a:prstGeom prst="rect">
            <a:avLst/>
          </a:prstGeom>
          <a:noFill/>
        </p:spPr>
        <p:txBody>
          <a:bodyPr wrap="square" rtlCol="0">
            <a:spAutoFit/>
          </a:bodyPr>
          <a:lstStyle/>
          <a:p>
            <a:r>
              <a:rPr lang="en-US" sz="2000" b="1" dirty="0">
                <a:solidFill>
                  <a:schemeClr val="accent1"/>
                </a:solidFill>
              </a:rPr>
              <a:t>Biped</a:t>
            </a:r>
          </a:p>
          <a:p>
            <a:r>
              <a:rPr lang="en-US" sz="2000" b="1" dirty="0">
                <a:solidFill>
                  <a:schemeClr val="accent1"/>
                </a:solidFill>
              </a:rPr>
              <a:t>Centipede</a:t>
            </a:r>
          </a:p>
          <a:p>
            <a:r>
              <a:rPr lang="en-US" sz="2000" b="1" dirty="0">
                <a:solidFill>
                  <a:schemeClr val="accent1"/>
                </a:solidFill>
              </a:rPr>
              <a:t>Impediment</a:t>
            </a:r>
          </a:p>
          <a:p>
            <a:r>
              <a:rPr lang="en-US" sz="2000" b="1" dirty="0">
                <a:solidFill>
                  <a:schemeClr val="accent1"/>
                </a:solidFill>
              </a:rPr>
              <a:t>Millipede</a:t>
            </a:r>
          </a:p>
          <a:p>
            <a:r>
              <a:rPr lang="en-US" sz="2000" b="1" dirty="0">
                <a:solidFill>
                  <a:schemeClr val="accent1"/>
                </a:solidFill>
              </a:rPr>
              <a:t>Pedal</a:t>
            </a:r>
          </a:p>
          <a:p>
            <a:r>
              <a:rPr lang="en-US" sz="2000" b="1" dirty="0">
                <a:solidFill>
                  <a:schemeClr val="accent1"/>
                </a:solidFill>
              </a:rPr>
              <a:t>Peddler</a:t>
            </a:r>
          </a:p>
          <a:p>
            <a:r>
              <a:rPr lang="en-US" sz="2000" b="1" dirty="0">
                <a:solidFill>
                  <a:schemeClr val="accent1"/>
                </a:solidFill>
              </a:rPr>
              <a:t>Pedestrian</a:t>
            </a:r>
          </a:p>
          <a:p>
            <a:r>
              <a:rPr lang="en-US" sz="2000" b="1" dirty="0">
                <a:solidFill>
                  <a:schemeClr val="accent1"/>
                </a:solidFill>
              </a:rPr>
              <a:t>Pedicure</a:t>
            </a:r>
          </a:p>
          <a:p>
            <a:r>
              <a:rPr lang="en-US" sz="2000" b="1" dirty="0">
                <a:solidFill>
                  <a:schemeClr val="accent1"/>
                </a:solidFill>
              </a:rPr>
              <a:t>Quadruped</a:t>
            </a:r>
          </a:p>
          <a:p>
            <a:r>
              <a:rPr lang="en-US" sz="2000" b="1" dirty="0">
                <a:solidFill>
                  <a:schemeClr val="accent1"/>
                </a:solidFill>
              </a:rPr>
              <a:t>Tripod</a:t>
            </a:r>
          </a:p>
          <a:p>
            <a:endParaRPr lang="en-US" dirty="0"/>
          </a:p>
        </p:txBody>
      </p:sp>
    </p:spTree>
    <p:extLst>
      <p:ext uri="{BB962C8B-B14F-4D97-AF65-F5344CB8AC3E}">
        <p14:creationId xmlns:p14="http://schemas.microsoft.com/office/powerpoint/2010/main" val="117370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0" y="3124200"/>
            <a:ext cx="3048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V="1">
            <a:off x="4572000" y="8382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4"/>
          </p:cNvCxnSpPr>
          <p:nvPr/>
        </p:nvCxnSpPr>
        <p:spPr>
          <a:xfrm>
            <a:off x="4572000" y="41148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6"/>
          </p:cNvCxnSpPr>
          <p:nvPr/>
        </p:nvCxnSpPr>
        <p:spPr>
          <a:xfrm>
            <a:off x="6096000" y="36195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p:nvCxnSpPr>
        <p:spPr>
          <a:xfrm flipH="1">
            <a:off x="304800" y="3619500"/>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2355" y="3434834"/>
            <a:ext cx="762000" cy="369332"/>
          </a:xfrm>
          <a:prstGeom prst="rect">
            <a:avLst/>
          </a:prstGeom>
          <a:noFill/>
        </p:spPr>
        <p:txBody>
          <a:bodyPr wrap="square" rtlCol="0">
            <a:spAutoFit/>
          </a:bodyPr>
          <a:lstStyle/>
          <a:p>
            <a:r>
              <a:rPr lang="en-US" dirty="0"/>
              <a:t>word</a:t>
            </a:r>
          </a:p>
        </p:txBody>
      </p:sp>
      <p:sp>
        <p:nvSpPr>
          <p:cNvPr id="14" name="TextBox 13"/>
          <p:cNvSpPr txBox="1"/>
          <p:nvPr/>
        </p:nvSpPr>
        <p:spPr>
          <a:xfrm>
            <a:off x="304800" y="572851"/>
            <a:ext cx="3955211" cy="1077218"/>
          </a:xfrm>
          <a:prstGeom prst="rect">
            <a:avLst/>
          </a:prstGeom>
          <a:noFill/>
        </p:spPr>
        <p:txBody>
          <a:bodyPr wrap="square" rtlCol="0" anchor="t">
            <a:spAutoFit/>
          </a:bodyPr>
          <a:lstStyle/>
          <a:p>
            <a:r>
              <a:rPr lang="en-US" sz="3200" dirty="0" smtClean="0"/>
              <a:t>Definition –</a:t>
            </a:r>
            <a:r>
              <a:rPr lang="en-US" sz="2000" dirty="0" smtClean="0"/>
              <a:t> written in a complete sentence.</a:t>
            </a:r>
            <a:r>
              <a:rPr lang="en-US" sz="3200" dirty="0">
                <a:cs typeface="Times New Roman"/>
              </a:rPr>
              <a:t> </a:t>
            </a:r>
          </a:p>
        </p:txBody>
      </p:sp>
      <p:sp>
        <p:nvSpPr>
          <p:cNvPr id="15" name="TextBox 14"/>
          <p:cNvSpPr txBox="1"/>
          <p:nvPr/>
        </p:nvSpPr>
        <p:spPr>
          <a:xfrm>
            <a:off x="6705600" y="572851"/>
            <a:ext cx="2057400" cy="584775"/>
          </a:xfrm>
          <a:prstGeom prst="rect">
            <a:avLst/>
          </a:prstGeom>
          <a:noFill/>
        </p:spPr>
        <p:txBody>
          <a:bodyPr wrap="square" rtlCol="0">
            <a:spAutoFit/>
          </a:bodyPr>
          <a:lstStyle/>
          <a:p>
            <a:r>
              <a:rPr lang="en-US" sz="3200" dirty="0"/>
              <a:t>Illustration</a:t>
            </a:r>
            <a:endParaRPr lang="en-US" dirty="0"/>
          </a:p>
        </p:txBody>
      </p:sp>
      <p:sp>
        <p:nvSpPr>
          <p:cNvPr id="16" name="TextBox 15"/>
          <p:cNvSpPr txBox="1"/>
          <p:nvPr/>
        </p:nvSpPr>
        <p:spPr>
          <a:xfrm>
            <a:off x="5895667" y="3619500"/>
            <a:ext cx="3067665" cy="1077218"/>
          </a:xfrm>
          <a:prstGeom prst="rect">
            <a:avLst/>
          </a:prstGeom>
          <a:noFill/>
        </p:spPr>
        <p:txBody>
          <a:bodyPr wrap="square" rtlCol="0">
            <a:spAutoFit/>
          </a:bodyPr>
          <a:lstStyle/>
          <a:p>
            <a:r>
              <a:rPr lang="en-US" sz="3200" dirty="0"/>
              <a:t>Relationship to foot</a:t>
            </a:r>
            <a:endParaRPr lang="en-US" dirty="0"/>
          </a:p>
        </p:txBody>
      </p:sp>
      <p:sp>
        <p:nvSpPr>
          <p:cNvPr id="17" name="TextBox 16"/>
          <p:cNvSpPr txBox="1"/>
          <p:nvPr/>
        </p:nvSpPr>
        <p:spPr>
          <a:xfrm>
            <a:off x="157316" y="3662826"/>
            <a:ext cx="3837039" cy="1077218"/>
          </a:xfrm>
          <a:prstGeom prst="rect">
            <a:avLst/>
          </a:prstGeom>
          <a:noFill/>
        </p:spPr>
        <p:txBody>
          <a:bodyPr wrap="square" rtlCol="0">
            <a:spAutoFit/>
          </a:bodyPr>
          <a:lstStyle/>
          <a:p>
            <a:r>
              <a:rPr lang="en-US" sz="3200" dirty="0"/>
              <a:t>Word used in a sentence</a:t>
            </a:r>
            <a:endParaRPr lang="en-US" dirty="0"/>
          </a:p>
        </p:txBody>
      </p:sp>
      <p:sp>
        <p:nvSpPr>
          <p:cNvPr id="18" name="TextBox 17"/>
          <p:cNvSpPr txBox="1"/>
          <p:nvPr/>
        </p:nvSpPr>
        <p:spPr>
          <a:xfrm>
            <a:off x="4028768" y="3296334"/>
            <a:ext cx="1644445" cy="646331"/>
          </a:xfrm>
          <a:prstGeom prst="rect">
            <a:avLst/>
          </a:prstGeom>
          <a:noFill/>
        </p:spPr>
        <p:txBody>
          <a:bodyPr wrap="square" rtlCol="0">
            <a:spAutoFit/>
          </a:bodyPr>
          <a:lstStyle/>
          <a:p>
            <a:r>
              <a:rPr lang="en-US" sz="3600" b="1" dirty="0"/>
              <a:t>biped</a:t>
            </a:r>
          </a:p>
        </p:txBody>
      </p:sp>
      <p:sp>
        <p:nvSpPr>
          <p:cNvPr id="19" name="TextBox 18"/>
          <p:cNvSpPr txBox="1"/>
          <p:nvPr/>
        </p:nvSpPr>
        <p:spPr>
          <a:xfrm>
            <a:off x="647700" y="1852964"/>
            <a:ext cx="3581400" cy="830997"/>
          </a:xfrm>
          <a:prstGeom prst="rect">
            <a:avLst/>
          </a:prstGeom>
          <a:noFill/>
        </p:spPr>
        <p:txBody>
          <a:bodyPr wrap="square" rtlCol="0">
            <a:spAutoFit/>
          </a:bodyPr>
          <a:lstStyle/>
          <a:p>
            <a:r>
              <a:rPr lang="en-US" sz="2400" dirty="0"/>
              <a:t>A creature that uses two feet for walking.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20874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4800" y="4696718"/>
            <a:ext cx="4267200" cy="1015663"/>
          </a:xfrm>
          <a:prstGeom prst="rect">
            <a:avLst/>
          </a:prstGeom>
          <a:noFill/>
        </p:spPr>
        <p:txBody>
          <a:bodyPr wrap="square" rtlCol="0">
            <a:spAutoFit/>
          </a:bodyPr>
          <a:lstStyle/>
          <a:p>
            <a:r>
              <a:rPr lang="en-US" sz="2000" dirty="0"/>
              <a:t>The duckling is a </a:t>
            </a:r>
            <a:r>
              <a:rPr lang="en-US" sz="2000" b="1" dirty="0"/>
              <a:t>biped</a:t>
            </a:r>
            <a:r>
              <a:rPr lang="en-US" sz="2000" dirty="0"/>
              <a:t> that can walk on land and </a:t>
            </a:r>
            <a:r>
              <a:rPr lang="en-US" sz="2000" dirty="0" smtClean="0"/>
              <a:t>uses </a:t>
            </a:r>
            <a:r>
              <a:rPr lang="en-US" sz="2000" dirty="0"/>
              <a:t>its webbed feet to quickly glide through water. </a:t>
            </a:r>
          </a:p>
        </p:txBody>
      </p:sp>
      <p:sp>
        <p:nvSpPr>
          <p:cNvPr id="21" name="TextBox 20"/>
          <p:cNvSpPr txBox="1"/>
          <p:nvPr/>
        </p:nvSpPr>
        <p:spPr>
          <a:xfrm>
            <a:off x="4850990" y="4740044"/>
            <a:ext cx="3912010" cy="1015663"/>
          </a:xfrm>
          <a:prstGeom prst="rect">
            <a:avLst/>
          </a:prstGeom>
          <a:noFill/>
        </p:spPr>
        <p:txBody>
          <a:bodyPr wrap="square" rtlCol="0">
            <a:spAutoFit/>
          </a:bodyPr>
          <a:lstStyle/>
          <a:p>
            <a:r>
              <a:rPr lang="en-US" sz="2000" dirty="0"/>
              <a:t>Biped </a:t>
            </a:r>
            <a:r>
              <a:rPr lang="en-US" sz="2000" dirty="0" smtClean="0"/>
              <a:t>is related </a:t>
            </a:r>
            <a:r>
              <a:rPr lang="en-US" sz="2000" dirty="0"/>
              <a:t>to feet because bi means two and </a:t>
            </a:r>
            <a:r>
              <a:rPr lang="en-US" sz="2000" dirty="0" err="1"/>
              <a:t>ped</a:t>
            </a:r>
            <a:r>
              <a:rPr lang="en-US" sz="2000" dirty="0"/>
              <a:t> means foot or feet. A biped had two feet.</a:t>
            </a:r>
          </a:p>
        </p:txBody>
      </p:sp>
    </p:spTree>
    <p:extLst>
      <p:ext uri="{BB962C8B-B14F-4D97-AF65-F5344CB8AC3E}">
        <p14:creationId xmlns:p14="http://schemas.microsoft.com/office/powerpoint/2010/main" val="360273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0" y="3124200"/>
            <a:ext cx="3048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V="1">
            <a:off x="4572000" y="2133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4"/>
          </p:cNvCxnSpPr>
          <p:nvPr/>
        </p:nvCxnSpPr>
        <p:spPr>
          <a:xfrm>
            <a:off x="4572000" y="41148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6"/>
          </p:cNvCxnSpPr>
          <p:nvPr/>
        </p:nvCxnSpPr>
        <p:spPr>
          <a:xfrm>
            <a:off x="6096000" y="36195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p:cNvCxnSpPr>
          <p:nvPr/>
        </p:nvCxnSpPr>
        <p:spPr>
          <a:xfrm flipH="1">
            <a:off x="304800" y="3619500"/>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2355" y="3434834"/>
            <a:ext cx="762000" cy="369332"/>
          </a:xfrm>
          <a:prstGeom prst="rect">
            <a:avLst/>
          </a:prstGeom>
          <a:noFill/>
        </p:spPr>
        <p:txBody>
          <a:bodyPr wrap="square" rtlCol="0">
            <a:spAutoFit/>
          </a:bodyPr>
          <a:lstStyle/>
          <a:p>
            <a:r>
              <a:rPr lang="en-US" dirty="0"/>
              <a:t>word</a:t>
            </a:r>
          </a:p>
        </p:txBody>
      </p:sp>
      <p:sp>
        <p:nvSpPr>
          <p:cNvPr id="14" name="TextBox 13"/>
          <p:cNvSpPr txBox="1"/>
          <p:nvPr/>
        </p:nvSpPr>
        <p:spPr>
          <a:xfrm>
            <a:off x="285135" y="2181784"/>
            <a:ext cx="2057400" cy="584775"/>
          </a:xfrm>
          <a:prstGeom prst="rect">
            <a:avLst/>
          </a:prstGeom>
          <a:noFill/>
        </p:spPr>
        <p:txBody>
          <a:bodyPr wrap="square" rtlCol="0">
            <a:spAutoFit/>
          </a:bodyPr>
          <a:lstStyle/>
          <a:p>
            <a:r>
              <a:rPr lang="en-US" sz="3200" dirty="0"/>
              <a:t>Definition</a:t>
            </a:r>
            <a:endParaRPr lang="en-US" dirty="0"/>
          </a:p>
        </p:txBody>
      </p:sp>
      <p:sp>
        <p:nvSpPr>
          <p:cNvPr id="15" name="TextBox 14"/>
          <p:cNvSpPr txBox="1"/>
          <p:nvPr/>
        </p:nvSpPr>
        <p:spPr>
          <a:xfrm>
            <a:off x="4850990" y="2333071"/>
            <a:ext cx="2057400" cy="584775"/>
          </a:xfrm>
          <a:prstGeom prst="rect">
            <a:avLst/>
          </a:prstGeom>
          <a:noFill/>
        </p:spPr>
        <p:txBody>
          <a:bodyPr wrap="square" rtlCol="0">
            <a:spAutoFit/>
          </a:bodyPr>
          <a:lstStyle/>
          <a:p>
            <a:r>
              <a:rPr lang="en-US" sz="3200" dirty="0"/>
              <a:t>Illustration</a:t>
            </a:r>
            <a:endParaRPr lang="en-US" dirty="0"/>
          </a:p>
        </p:txBody>
      </p:sp>
      <p:sp>
        <p:nvSpPr>
          <p:cNvPr id="16" name="TextBox 15"/>
          <p:cNvSpPr txBox="1"/>
          <p:nvPr/>
        </p:nvSpPr>
        <p:spPr>
          <a:xfrm>
            <a:off x="5895667" y="3619500"/>
            <a:ext cx="3067665" cy="1077218"/>
          </a:xfrm>
          <a:prstGeom prst="rect">
            <a:avLst/>
          </a:prstGeom>
          <a:noFill/>
        </p:spPr>
        <p:txBody>
          <a:bodyPr wrap="square" rtlCol="0">
            <a:spAutoFit/>
          </a:bodyPr>
          <a:lstStyle/>
          <a:p>
            <a:r>
              <a:rPr lang="en-US" sz="3200" dirty="0"/>
              <a:t>Relationship to foot</a:t>
            </a:r>
            <a:endParaRPr lang="en-US" dirty="0"/>
          </a:p>
        </p:txBody>
      </p:sp>
      <p:sp>
        <p:nvSpPr>
          <p:cNvPr id="17" name="TextBox 16"/>
          <p:cNvSpPr txBox="1"/>
          <p:nvPr/>
        </p:nvSpPr>
        <p:spPr>
          <a:xfrm>
            <a:off x="157316" y="3662826"/>
            <a:ext cx="3837039" cy="1077218"/>
          </a:xfrm>
          <a:prstGeom prst="rect">
            <a:avLst/>
          </a:prstGeom>
          <a:noFill/>
        </p:spPr>
        <p:txBody>
          <a:bodyPr wrap="square" rtlCol="0">
            <a:spAutoFit/>
          </a:bodyPr>
          <a:lstStyle/>
          <a:p>
            <a:r>
              <a:rPr lang="en-US" sz="3200" dirty="0"/>
              <a:t>Word used in a sentence</a:t>
            </a:r>
            <a:endParaRPr lang="en-US" dirty="0"/>
          </a:p>
        </p:txBody>
      </p:sp>
      <p:sp>
        <p:nvSpPr>
          <p:cNvPr id="18" name="TextBox 17"/>
          <p:cNvSpPr txBox="1"/>
          <p:nvPr/>
        </p:nvSpPr>
        <p:spPr>
          <a:xfrm>
            <a:off x="4028768" y="3296334"/>
            <a:ext cx="1644445" cy="646331"/>
          </a:xfrm>
          <a:prstGeom prst="rect">
            <a:avLst/>
          </a:prstGeom>
          <a:noFill/>
        </p:spPr>
        <p:txBody>
          <a:bodyPr wrap="square" rtlCol="0">
            <a:spAutoFit/>
          </a:bodyPr>
          <a:lstStyle/>
          <a:p>
            <a:r>
              <a:rPr lang="en-US" sz="3600" b="1" dirty="0"/>
              <a:t>biped</a:t>
            </a:r>
          </a:p>
        </p:txBody>
      </p:sp>
      <p:sp>
        <p:nvSpPr>
          <p:cNvPr id="19" name="TextBox 18"/>
          <p:cNvSpPr txBox="1"/>
          <p:nvPr/>
        </p:nvSpPr>
        <p:spPr>
          <a:xfrm>
            <a:off x="285135" y="2625459"/>
            <a:ext cx="3581400" cy="830997"/>
          </a:xfrm>
          <a:prstGeom prst="rect">
            <a:avLst/>
          </a:prstGeom>
          <a:noFill/>
        </p:spPr>
        <p:txBody>
          <a:bodyPr wrap="square" rtlCol="0">
            <a:spAutoFit/>
          </a:bodyPr>
          <a:lstStyle/>
          <a:p>
            <a:r>
              <a:rPr lang="en-US" sz="2400" dirty="0"/>
              <a:t>A creature that uses two feet for walking.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36448"/>
            <a:ext cx="1628774" cy="122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4800" y="4696718"/>
            <a:ext cx="4267200" cy="1015663"/>
          </a:xfrm>
          <a:prstGeom prst="rect">
            <a:avLst/>
          </a:prstGeom>
          <a:noFill/>
        </p:spPr>
        <p:txBody>
          <a:bodyPr wrap="square" rtlCol="0">
            <a:spAutoFit/>
          </a:bodyPr>
          <a:lstStyle/>
          <a:p>
            <a:r>
              <a:rPr lang="en-US" sz="2000" dirty="0"/>
              <a:t>The duckling is a </a:t>
            </a:r>
            <a:r>
              <a:rPr lang="en-US" sz="2000" b="1" dirty="0"/>
              <a:t>biped</a:t>
            </a:r>
            <a:r>
              <a:rPr lang="en-US" sz="2000" dirty="0"/>
              <a:t> that can walk on land and used its webbed feet to quickly glide through water. </a:t>
            </a:r>
          </a:p>
        </p:txBody>
      </p:sp>
      <p:sp>
        <p:nvSpPr>
          <p:cNvPr id="21" name="TextBox 20"/>
          <p:cNvSpPr txBox="1"/>
          <p:nvPr/>
        </p:nvSpPr>
        <p:spPr>
          <a:xfrm>
            <a:off x="4850990" y="4740044"/>
            <a:ext cx="3912010" cy="1015663"/>
          </a:xfrm>
          <a:prstGeom prst="rect">
            <a:avLst/>
          </a:prstGeom>
          <a:noFill/>
        </p:spPr>
        <p:txBody>
          <a:bodyPr wrap="square" rtlCol="0">
            <a:spAutoFit/>
          </a:bodyPr>
          <a:lstStyle/>
          <a:p>
            <a:r>
              <a:rPr lang="en-US" sz="2000" dirty="0"/>
              <a:t>Biped related to feet because bi means two and </a:t>
            </a:r>
            <a:r>
              <a:rPr lang="en-US" sz="2000" dirty="0" err="1"/>
              <a:t>ped</a:t>
            </a:r>
            <a:r>
              <a:rPr lang="en-US" sz="2000" dirty="0"/>
              <a:t> means foot or feet. A biped had two feet.</a:t>
            </a:r>
          </a:p>
        </p:txBody>
      </p:sp>
      <p:sp>
        <p:nvSpPr>
          <p:cNvPr id="22" name="TextBox 21"/>
          <p:cNvSpPr txBox="1"/>
          <p:nvPr/>
        </p:nvSpPr>
        <p:spPr>
          <a:xfrm>
            <a:off x="304800" y="102275"/>
            <a:ext cx="8780331" cy="1938992"/>
          </a:xfrm>
          <a:prstGeom prst="rect">
            <a:avLst/>
          </a:prstGeom>
          <a:noFill/>
          <a:ln w="25400">
            <a:solidFill>
              <a:schemeClr val="accent1"/>
            </a:solidFill>
          </a:ln>
        </p:spPr>
        <p:txBody>
          <a:bodyPr wrap="square" rtlCol="0">
            <a:spAutoFit/>
          </a:bodyPr>
          <a:lstStyle/>
          <a:p>
            <a:r>
              <a:rPr lang="en-US" sz="2000" b="1" dirty="0" smtClean="0"/>
              <a:t>Choose 2 words to examine</a:t>
            </a:r>
          </a:p>
          <a:p>
            <a:r>
              <a:rPr lang="en-US" sz="2000" b="1" dirty="0" smtClean="0"/>
              <a:t>Success Criteria: </a:t>
            </a:r>
            <a:endParaRPr lang="en-US" sz="2000" b="1" dirty="0"/>
          </a:p>
          <a:p>
            <a:pPr marL="457200" indent="-457200">
              <a:buFont typeface="+mj-lt"/>
              <a:buAutoNum type="arabicPeriod"/>
            </a:pPr>
            <a:r>
              <a:rPr lang="en-US" sz="2000" b="1" dirty="0" smtClean="0"/>
              <a:t>Word is defined correctly</a:t>
            </a:r>
          </a:p>
          <a:p>
            <a:pPr marL="457200" indent="-457200">
              <a:buFont typeface="+mj-lt"/>
              <a:buAutoNum type="arabicPeriod"/>
            </a:pPr>
            <a:r>
              <a:rPr lang="en-US" sz="2000" b="1" dirty="0" smtClean="0"/>
              <a:t>Illustration makes sense</a:t>
            </a:r>
          </a:p>
          <a:p>
            <a:pPr marL="457200" indent="-457200">
              <a:buFont typeface="+mj-lt"/>
              <a:buAutoNum type="arabicPeriod"/>
            </a:pPr>
            <a:r>
              <a:rPr lang="en-US" sz="2000" b="1" dirty="0" smtClean="0"/>
              <a:t>Sentence uses word correctly and makes sense.</a:t>
            </a:r>
          </a:p>
          <a:p>
            <a:pPr marL="457200" indent="-457200">
              <a:buFont typeface="+mj-lt"/>
              <a:buAutoNum type="arabicPeriod"/>
            </a:pPr>
            <a:r>
              <a:rPr lang="en-US" sz="2000" b="1" dirty="0" smtClean="0"/>
              <a:t>Clear connection is made between the word and the root</a:t>
            </a:r>
            <a:endParaRPr lang="en-US" sz="2000" b="1" dirty="0"/>
          </a:p>
        </p:txBody>
      </p:sp>
    </p:spTree>
    <p:extLst>
      <p:ext uri="{BB962C8B-B14F-4D97-AF65-F5344CB8AC3E}">
        <p14:creationId xmlns:p14="http://schemas.microsoft.com/office/powerpoint/2010/main" val="296574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39910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TotalTime>
  <Words>452</Words>
  <Application>Microsoft Macintosh PowerPoint</Application>
  <PresentationFormat>On-screen Show (4:3)</PresentationFormat>
  <Paragraphs>61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Inkwell</vt:lpstr>
      <vt:lpstr>ped- = foot</vt:lpstr>
      <vt:lpstr>A root is the base of a word</vt:lpstr>
      <vt:lpstr>Ped/pod = foot</vt:lpstr>
      <vt:lpstr>Team Sort</vt:lpstr>
      <vt:lpstr>Ped/pod = foot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 = foot</dc:title>
  <dc:creator>Melissa Lewis</dc:creator>
  <cp:lastModifiedBy>Melissa Lewis</cp:lastModifiedBy>
  <cp:revision>2</cp:revision>
  <dcterms:created xsi:type="dcterms:W3CDTF">2018-08-29T00:08:46Z</dcterms:created>
  <dcterms:modified xsi:type="dcterms:W3CDTF">2018-08-29T00:23:51Z</dcterms:modified>
</cp:coreProperties>
</file>