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1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E37D2F59-319C-4435-B2E2-6AE60A4F7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DEF4046A-4981-4863-B165-152FBF7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132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96A34-2C85-4877-B693-FD20B322C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Figurative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0427B-AE00-4955-BF41-017E7043B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M1 U1 L10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5206A06-3741-4597-A321-66F7A996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extured rainbow painted background">
            <a:extLst>
              <a:ext uri="{FF2B5EF4-FFF2-40B4-BE49-F238E27FC236}">
                <a16:creationId xmlns:a16="http://schemas.microsoft.com/office/drawing/2014/main" id="{85A7D1CE-8945-45DB-AEE9-BF4B8C008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7" r="28029" b="-1"/>
          <a:stretch/>
        </p:blipFill>
        <p:spPr>
          <a:xfrm>
            <a:off x="7924800" y="10"/>
            <a:ext cx="426720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BCF989-255A-4CF6-AC6C-F7E46020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B6CD95-D4DD-40EB-9FBB-C1323608C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E0B4-EB36-401C-B656-BA307CE5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27" y="-10727"/>
            <a:ext cx="9914859" cy="1329004"/>
          </a:xfrm>
        </p:spPr>
        <p:txBody>
          <a:bodyPr/>
          <a:lstStyle/>
          <a:p>
            <a:r>
              <a:rPr lang="en-US" dirty="0"/>
              <a:t>Figurative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85F2-A603-4139-A24B-C79DC2F84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5730"/>
            <a:ext cx="10972800" cy="412331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Verbal Irony: using language that means to opposite of what you mean for humor or effect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Imagery: language that creates a mental image for the reader, using sensory descriptions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Simile: a comparison of two unlike things using "like" or "as"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Pun: a play on words based on two words that are close in sound but different in meaning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Personification: giving an inanimate object human-like qualities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Hyperbole: use of exaggeration to emphasize a point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Metaphor: a comparison of two unlike things</a:t>
            </a:r>
          </a:p>
        </p:txBody>
      </p:sp>
    </p:spTree>
    <p:extLst>
      <p:ext uri="{BB962C8B-B14F-4D97-AF65-F5344CB8AC3E}">
        <p14:creationId xmlns:p14="http://schemas.microsoft.com/office/powerpoint/2010/main" val="93494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5DA338-919F-4123-B84B-4E26D1AB1237}"/>
              </a:ext>
            </a:extLst>
          </p:cNvPr>
          <p:cNvSpPr txBox="1"/>
          <p:nvPr/>
        </p:nvSpPr>
        <p:spPr>
          <a:xfrm>
            <a:off x="257203" y="2117553"/>
            <a:ext cx="5141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Let’s explore our learning target together: I can determine the meaning of figurative language.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EB837-82A1-4507-988C-B4A8720E73D1}"/>
              </a:ext>
            </a:extLst>
          </p:cNvPr>
          <p:cNvSpPr txBox="1"/>
          <p:nvPr/>
        </p:nvSpPr>
        <p:spPr>
          <a:xfrm>
            <a:off x="316610" y="218962"/>
            <a:ext cx="4124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Turn to page 32 in your workbook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DCE09-EA3A-440C-989F-4D261BDE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03" y="781506"/>
            <a:ext cx="6379143" cy="5450702"/>
          </a:xfrm>
          <a:prstGeom prst="rect">
            <a:avLst/>
          </a:prstGeom>
          <a:ln w="57150">
            <a:solidFill>
              <a:schemeClr val="accent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03355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7C17-F2CE-4442-885D-C53DB5D5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12" y="137885"/>
            <a:ext cx="9914859" cy="679332"/>
          </a:xfrm>
        </p:spPr>
        <p:txBody>
          <a:bodyPr>
            <a:normAutofit/>
          </a:bodyPr>
          <a:lstStyle/>
          <a:p>
            <a:r>
              <a:rPr lang="en-US" sz="2800" dirty="0"/>
              <a:t>Chapter 6 Recap – what we’ve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D1A97-BCCD-40EC-BF10-FA7E1A282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12" y="816507"/>
            <a:ext cx="11662228" cy="259805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The girls arrive in El Sacrificio and ask for directions to the drowned man’s house.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La Llorona appears to Odilia again and warns her that she will have to face her fears.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They arrive during a quinceañera at the house of the drowned man, and the girls do not want to share the news of the drowned man’s death.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Relatives see the drowned man in the car and don’t realize he is dead at first.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Once they realize he is dead, the birthday celebration turns into a wake.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3A256F-4D70-49D7-817D-6725CE88A1D5}"/>
              </a:ext>
            </a:extLst>
          </p:cNvPr>
          <p:cNvSpPr txBox="1">
            <a:spLocks/>
          </p:cNvSpPr>
          <p:nvPr/>
        </p:nvSpPr>
        <p:spPr>
          <a:xfrm>
            <a:off x="150512" y="3359307"/>
            <a:ext cx="9914859" cy="67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Chapter 7 Synopsis (what we skipped)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0A02FE-1BE5-43DA-8A96-3CAF0B98887A}"/>
              </a:ext>
            </a:extLst>
          </p:cNvPr>
          <p:cNvSpPr txBox="1">
            <a:spLocks/>
          </p:cNvSpPr>
          <p:nvPr/>
        </p:nvSpPr>
        <p:spPr>
          <a:xfrm>
            <a:off x="264886" y="4310744"/>
            <a:ext cx="11662228" cy="303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7BFAD4-73DE-4C24-BD49-C209CC1F0CFF}"/>
              </a:ext>
            </a:extLst>
          </p:cNvPr>
          <p:cNvSpPr txBox="1">
            <a:spLocks/>
          </p:cNvSpPr>
          <p:nvPr/>
        </p:nvSpPr>
        <p:spPr>
          <a:xfrm>
            <a:off x="264886" y="4038639"/>
            <a:ext cx="11662228" cy="259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The girls spend the night at the house of the dead man’s wife, Ines.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Odilia tell Ines’ family that they are heading to visit their abuela in the morning.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Ines’ family is concerned and suggests the girls call home.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Odilia uses her ear pendant a second time to hypnotize Ines’ family when they suggest calling the girls’ relatives.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The girls realize they are in the newspaper headlines, which are reporting the Garza girls as missing.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3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8D09-058C-4BD3-8B3E-A2427DAB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14" y="165968"/>
            <a:ext cx="11518972" cy="1329004"/>
          </a:xfrm>
        </p:spPr>
        <p:txBody>
          <a:bodyPr/>
          <a:lstStyle/>
          <a:p>
            <a:r>
              <a:rPr lang="en-US" dirty="0"/>
              <a:t>Chapter 8 Excerpt:  pages 129- 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A3B0-430D-43AC-A7C5-A266C3FC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183" y="1396750"/>
            <a:ext cx="7674579" cy="2343741"/>
          </a:xfrm>
        </p:spPr>
        <p:txBody>
          <a:bodyPr>
            <a:normAutofit/>
          </a:bodyPr>
          <a:lstStyle/>
          <a:p>
            <a:pPr algn="l"/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Brush - a pile or covering of lopped or broken branches</a:t>
            </a:r>
          </a:p>
          <a:p>
            <a:pPr algn="l"/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Affluent - rich</a:t>
            </a:r>
          </a:p>
          <a:p>
            <a:pPr algn="l"/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Forensic - describe scientific methods used to investigate crimes</a:t>
            </a:r>
          </a:p>
          <a:p>
            <a:pPr algn="l"/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Imperative - very important</a:t>
            </a:r>
          </a:p>
          <a:p>
            <a:pPr algn="l"/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Incoherent - unclear; confusing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05EB-578E-480B-A93D-6A40A981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81902"/>
            <a:ext cx="3540815" cy="1238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D4113-99D4-41D9-A580-DB1BD04837B1}"/>
              </a:ext>
            </a:extLst>
          </p:cNvPr>
          <p:cNvSpPr txBox="1"/>
          <p:nvPr/>
        </p:nvSpPr>
        <p:spPr>
          <a:xfrm>
            <a:off x="201314" y="4627523"/>
            <a:ext cx="1144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The girls second-guess their actions so far and worry Mama is in trouble with the FBI and police.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They try to get to Abuelita’s house so they can call Mama.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Lato Extended"/>
              </a:rPr>
              <a:t>Their car breaks down and they start walking.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51CA6-EEE5-4EC7-AE0D-B2B8361D8BCF}"/>
              </a:ext>
            </a:extLst>
          </p:cNvPr>
          <p:cNvSpPr txBox="1"/>
          <p:nvPr/>
        </p:nvSpPr>
        <p:spPr>
          <a:xfrm>
            <a:off x="201314" y="3976914"/>
            <a:ext cx="875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Where we are pickup up on page 129…</a:t>
            </a:r>
          </a:p>
        </p:txBody>
      </p:sp>
    </p:spTree>
    <p:extLst>
      <p:ext uri="{BB962C8B-B14F-4D97-AF65-F5344CB8AC3E}">
        <p14:creationId xmlns:p14="http://schemas.microsoft.com/office/powerpoint/2010/main" val="381100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6BFBC-35AE-4429-BE58-0F9ACEDA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8" y="2185849"/>
            <a:ext cx="5044557" cy="33541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FFFFFF"/>
                </a:solidFill>
              </a:rPr>
              <a:t>Learning Target: I can explain how differences in points of view create an effect.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Let’s practice one more time before our assessment.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Turn to page 44 in your Unit 1 Workbook.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04E40-7CA8-4332-8079-2DC466BC0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4"/>
          <a:stretch/>
        </p:blipFill>
        <p:spPr>
          <a:xfrm>
            <a:off x="5664000" y="546929"/>
            <a:ext cx="6041772" cy="5551777"/>
          </a:xfrm>
          <a:custGeom>
            <a:avLst/>
            <a:gdLst>
              <a:gd name="connsiteX0" fmla="*/ 0 w 6041772"/>
              <a:gd name="connsiteY0" fmla="*/ 0 h 5551777"/>
              <a:gd name="connsiteX1" fmla="*/ 670087 w 6041772"/>
              <a:gd name="connsiteY1" fmla="*/ 0 h 5551777"/>
              <a:gd name="connsiteX2" fmla="*/ 1158922 w 6041772"/>
              <a:gd name="connsiteY2" fmla="*/ 0 h 5551777"/>
              <a:gd name="connsiteX3" fmla="*/ 1829009 w 6041772"/>
              <a:gd name="connsiteY3" fmla="*/ 0 h 5551777"/>
              <a:gd name="connsiteX4" fmla="*/ 2378261 w 6041772"/>
              <a:gd name="connsiteY4" fmla="*/ 0 h 5551777"/>
              <a:gd name="connsiteX5" fmla="*/ 2927513 w 6041772"/>
              <a:gd name="connsiteY5" fmla="*/ 0 h 5551777"/>
              <a:gd name="connsiteX6" fmla="*/ 3476765 w 6041772"/>
              <a:gd name="connsiteY6" fmla="*/ 0 h 5551777"/>
              <a:gd name="connsiteX7" fmla="*/ 4086435 w 6041772"/>
              <a:gd name="connsiteY7" fmla="*/ 0 h 5551777"/>
              <a:gd name="connsiteX8" fmla="*/ 4514851 w 6041772"/>
              <a:gd name="connsiteY8" fmla="*/ 0 h 5551777"/>
              <a:gd name="connsiteX9" fmla="*/ 5184939 w 6041772"/>
              <a:gd name="connsiteY9" fmla="*/ 0 h 5551777"/>
              <a:gd name="connsiteX10" fmla="*/ 5552938 w 6041772"/>
              <a:gd name="connsiteY10" fmla="*/ 0 h 5551777"/>
              <a:gd name="connsiteX11" fmla="*/ 6041772 w 6041772"/>
              <a:gd name="connsiteY11" fmla="*/ 0 h 5551777"/>
              <a:gd name="connsiteX12" fmla="*/ 6041772 w 6041772"/>
              <a:gd name="connsiteY12" fmla="*/ 444142 h 5551777"/>
              <a:gd name="connsiteX13" fmla="*/ 6041772 w 6041772"/>
              <a:gd name="connsiteY13" fmla="*/ 999320 h 5551777"/>
              <a:gd name="connsiteX14" fmla="*/ 6041772 w 6041772"/>
              <a:gd name="connsiteY14" fmla="*/ 1498980 h 5551777"/>
              <a:gd name="connsiteX15" fmla="*/ 6041772 w 6041772"/>
              <a:gd name="connsiteY15" fmla="*/ 2054157 h 5551777"/>
              <a:gd name="connsiteX16" fmla="*/ 6041772 w 6041772"/>
              <a:gd name="connsiteY16" fmla="*/ 2609335 h 5551777"/>
              <a:gd name="connsiteX17" fmla="*/ 6041772 w 6041772"/>
              <a:gd name="connsiteY17" fmla="*/ 3164513 h 5551777"/>
              <a:gd name="connsiteX18" fmla="*/ 6041772 w 6041772"/>
              <a:gd name="connsiteY18" fmla="*/ 3553137 h 5551777"/>
              <a:gd name="connsiteX19" fmla="*/ 6041772 w 6041772"/>
              <a:gd name="connsiteY19" fmla="*/ 3997279 h 5551777"/>
              <a:gd name="connsiteX20" fmla="*/ 6041772 w 6041772"/>
              <a:gd name="connsiteY20" fmla="*/ 4663493 h 5551777"/>
              <a:gd name="connsiteX21" fmla="*/ 6041772 w 6041772"/>
              <a:gd name="connsiteY21" fmla="*/ 5551777 h 5551777"/>
              <a:gd name="connsiteX22" fmla="*/ 5673773 w 6041772"/>
              <a:gd name="connsiteY22" fmla="*/ 5551777 h 5551777"/>
              <a:gd name="connsiteX23" fmla="*/ 5124521 w 6041772"/>
              <a:gd name="connsiteY23" fmla="*/ 5551777 h 5551777"/>
              <a:gd name="connsiteX24" fmla="*/ 4635687 w 6041772"/>
              <a:gd name="connsiteY24" fmla="*/ 5551777 h 5551777"/>
              <a:gd name="connsiteX25" fmla="*/ 4146853 w 6041772"/>
              <a:gd name="connsiteY25" fmla="*/ 5551777 h 5551777"/>
              <a:gd name="connsiteX26" fmla="*/ 3537183 w 6041772"/>
              <a:gd name="connsiteY26" fmla="*/ 5551777 h 5551777"/>
              <a:gd name="connsiteX27" fmla="*/ 3048349 w 6041772"/>
              <a:gd name="connsiteY27" fmla="*/ 5551777 h 5551777"/>
              <a:gd name="connsiteX28" fmla="*/ 2559514 w 6041772"/>
              <a:gd name="connsiteY28" fmla="*/ 5551777 h 5551777"/>
              <a:gd name="connsiteX29" fmla="*/ 1949845 w 6041772"/>
              <a:gd name="connsiteY29" fmla="*/ 5551777 h 5551777"/>
              <a:gd name="connsiteX30" fmla="*/ 1581846 w 6041772"/>
              <a:gd name="connsiteY30" fmla="*/ 5551777 h 5551777"/>
              <a:gd name="connsiteX31" fmla="*/ 911758 w 6041772"/>
              <a:gd name="connsiteY31" fmla="*/ 5551777 h 5551777"/>
              <a:gd name="connsiteX32" fmla="*/ 0 w 6041772"/>
              <a:gd name="connsiteY32" fmla="*/ 5551777 h 5551777"/>
              <a:gd name="connsiteX33" fmla="*/ 0 w 6041772"/>
              <a:gd name="connsiteY33" fmla="*/ 5163153 h 5551777"/>
              <a:gd name="connsiteX34" fmla="*/ 0 w 6041772"/>
              <a:gd name="connsiteY34" fmla="*/ 4496939 h 5551777"/>
              <a:gd name="connsiteX35" fmla="*/ 0 w 6041772"/>
              <a:gd name="connsiteY35" fmla="*/ 3997279 h 5551777"/>
              <a:gd name="connsiteX36" fmla="*/ 0 w 6041772"/>
              <a:gd name="connsiteY36" fmla="*/ 3608655 h 5551777"/>
              <a:gd name="connsiteX37" fmla="*/ 0 w 6041772"/>
              <a:gd name="connsiteY37" fmla="*/ 3053477 h 5551777"/>
              <a:gd name="connsiteX38" fmla="*/ 0 w 6041772"/>
              <a:gd name="connsiteY38" fmla="*/ 2609335 h 5551777"/>
              <a:gd name="connsiteX39" fmla="*/ 0 w 6041772"/>
              <a:gd name="connsiteY39" fmla="*/ 1943122 h 5551777"/>
              <a:gd name="connsiteX40" fmla="*/ 0 w 6041772"/>
              <a:gd name="connsiteY40" fmla="*/ 1276909 h 5551777"/>
              <a:gd name="connsiteX41" fmla="*/ 0 w 6041772"/>
              <a:gd name="connsiteY41" fmla="*/ 610695 h 5551777"/>
              <a:gd name="connsiteX42" fmla="*/ 0 w 6041772"/>
              <a:gd name="connsiteY42" fmla="*/ 0 h 555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41772" h="5551777" fill="none" extrusionOk="0">
                <a:moveTo>
                  <a:pt x="0" y="0"/>
                </a:moveTo>
                <a:cubicBezTo>
                  <a:pt x="269658" y="-75538"/>
                  <a:pt x="382860" y="64500"/>
                  <a:pt x="670087" y="0"/>
                </a:cubicBezTo>
                <a:cubicBezTo>
                  <a:pt x="957314" y="-64500"/>
                  <a:pt x="985173" y="30181"/>
                  <a:pt x="1158922" y="0"/>
                </a:cubicBezTo>
                <a:cubicBezTo>
                  <a:pt x="1332672" y="-30181"/>
                  <a:pt x="1528010" y="10656"/>
                  <a:pt x="1829009" y="0"/>
                </a:cubicBezTo>
                <a:cubicBezTo>
                  <a:pt x="2130008" y="-10656"/>
                  <a:pt x="2208360" y="41845"/>
                  <a:pt x="2378261" y="0"/>
                </a:cubicBezTo>
                <a:cubicBezTo>
                  <a:pt x="2548162" y="-41845"/>
                  <a:pt x="2666709" y="47890"/>
                  <a:pt x="2927513" y="0"/>
                </a:cubicBezTo>
                <a:cubicBezTo>
                  <a:pt x="3188317" y="-47890"/>
                  <a:pt x="3217533" y="25724"/>
                  <a:pt x="3476765" y="0"/>
                </a:cubicBezTo>
                <a:cubicBezTo>
                  <a:pt x="3735997" y="-25724"/>
                  <a:pt x="3849622" y="39740"/>
                  <a:pt x="4086435" y="0"/>
                </a:cubicBezTo>
                <a:cubicBezTo>
                  <a:pt x="4323248" y="-39740"/>
                  <a:pt x="4357661" y="21738"/>
                  <a:pt x="4514851" y="0"/>
                </a:cubicBezTo>
                <a:cubicBezTo>
                  <a:pt x="4672041" y="-21738"/>
                  <a:pt x="4893216" y="30288"/>
                  <a:pt x="5184939" y="0"/>
                </a:cubicBezTo>
                <a:cubicBezTo>
                  <a:pt x="5476662" y="-30288"/>
                  <a:pt x="5431648" y="43152"/>
                  <a:pt x="5552938" y="0"/>
                </a:cubicBezTo>
                <a:cubicBezTo>
                  <a:pt x="5674228" y="-43152"/>
                  <a:pt x="5890067" y="47262"/>
                  <a:pt x="6041772" y="0"/>
                </a:cubicBezTo>
                <a:cubicBezTo>
                  <a:pt x="6064254" y="206199"/>
                  <a:pt x="6032063" y="243436"/>
                  <a:pt x="6041772" y="444142"/>
                </a:cubicBezTo>
                <a:cubicBezTo>
                  <a:pt x="6051481" y="644848"/>
                  <a:pt x="6028619" y="774160"/>
                  <a:pt x="6041772" y="999320"/>
                </a:cubicBezTo>
                <a:cubicBezTo>
                  <a:pt x="6054925" y="1224480"/>
                  <a:pt x="5993905" y="1350657"/>
                  <a:pt x="6041772" y="1498980"/>
                </a:cubicBezTo>
                <a:cubicBezTo>
                  <a:pt x="6089639" y="1647303"/>
                  <a:pt x="6033221" y="1865041"/>
                  <a:pt x="6041772" y="2054157"/>
                </a:cubicBezTo>
                <a:cubicBezTo>
                  <a:pt x="6050323" y="2243273"/>
                  <a:pt x="6014894" y="2392395"/>
                  <a:pt x="6041772" y="2609335"/>
                </a:cubicBezTo>
                <a:cubicBezTo>
                  <a:pt x="6068650" y="2826275"/>
                  <a:pt x="6001549" y="2892746"/>
                  <a:pt x="6041772" y="3164513"/>
                </a:cubicBezTo>
                <a:cubicBezTo>
                  <a:pt x="6081995" y="3436280"/>
                  <a:pt x="6003183" y="3407955"/>
                  <a:pt x="6041772" y="3553137"/>
                </a:cubicBezTo>
                <a:cubicBezTo>
                  <a:pt x="6080361" y="3698319"/>
                  <a:pt x="6035839" y="3899401"/>
                  <a:pt x="6041772" y="3997279"/>
                </a:cubicBezTo>
                <a:cubicBezTo>
                  <a:pt x="6047705" y="4095157"/>
                  <a:pt x="5991786" y="4400424"/>
                  <a:pt x="6041772" y="4663493"/>
                </a:cubicBezTo>
                <a:cubicBezTo>
                  <a:pt x="6091758" y="4926562"/>
                  <a:pt x="6036662" y="5158905"/>
                  <a:pt x="6041772" y="5551777"/>
                </a:cubicBezTo>
                <a:cubicBezTo>
                  <a:pt x="5960821" y="5594468"/>
                  <a:pt x="5833543" y="5538517"/>
                  <a:pt x="5673773" y="5551777"/>
                </a:cubicBezTo>
                <a:cubicBezTo>
                  <a:pt x="5514003" y="5565037"/>
                  <a:pt x="5307353" y="5520375"/>
                  <a:pt x="5124521" y="5551777"/>
                </a:cubicBezTo>
                <a:cubicBezTo>
                  <a:pt x="4941689" y="5583179"/>
                  <a:pt x="4810501" y="5493367"/>
                  <a:pt x="4635687" y="5551777"/>
                </a:cubicBezTo>
                <a:cubicBezTo>
                  <a:pt x="4460873" y="5610187"/>
                  <a:pt x="4384170" y="5518470"/>
                  <a:pt x="4146853" y="5551777"/>
                </a:cubicBezTo>
                <a:cubicBezTo>
                  <a:pt x="3909536" y="5585084"/>
                  <a:pt x="3790117" y="5486933"/>
                  <a:pt x="3537183" y="5551777"/>
                </a:cubicBezTo>
                <a:cubicBezTo>
                  <a:pt x="3284249" y="5616621"/>
                  <a:pt x="3151484" y="5513009"/>
                  <a:pt x="3048349" y="5551777"/>
                </a:cubicBezTo>
                <a:cubicBezTo>
                  <a:pt x="2945214" y="5590545"/>
                  <a:pt x="2718059" y="5505427"/>
                  <a:pt x="2559514" y="5551777"/>
                </a:cubicBezTo>
                <a:cubicBezTo>
                  <a:pt x="2400969" y="5598127"/>
                  <a:pt x="2172426" y="5520197"/>
                  <a:pt x="1949845" y="5551777"/>
                </a:cubicBezTo>
                <a:cubicBezTo>
                  <a:pt x="1727264" y="5583357"/>
                  <a:pt x="1660830" y="5551574"/>
                  <a:pt x="1581846" y="5551777"/>
                </a:cubicBezTo>
                <a:cubicBezTo>
                  <a:pt x="1502862" y="5551980"/>
                  <a:pt x="1056930" y="5522438"/>
                  <a:pt x="911758" y="5551777"/>
                </a:cubicBezTo>
                <a:cubicBezTo>
                  <a:pt x="766586" y="5581116"/>
                  <a:pt x="323069" y="5450726"/>
                  <a:pt x="0" y="5551777"/>
                </a:cubicBezTo>
                <a:cubicBezTo>
                  <a:pt x="-17072" y="5367507"/>
                  <a:pt x="29791" y="5343331"/>
                  <a:pt x="0" y="5163153"/>
                </a:cubicBezTo>
                <a:cubicBezTo>
                  <a:pt x="-29791" y="4982975"/>
                  <a:pt x="24007" y="4679066"/>
                  <a:pt x="0" y="4496939"/>
                </a:cubicBezTo>
                <a:cubicBezTo>
                  <a:pt x="-24007" y="4314812"/>
                  <a:pt x="55428" y="4179287"/>
                  <a:pt x="0" y="3997279"/>
                </a:cubicBezTo>
                <a:cubicBezTo>
                  <a:pt x="-55428" y="3815271"/>
                  <a:pt x="29372" y="3757459"/>
                  <a:pt x="0" y="3608655"/>
                </a:cubicBezTo>
                <a:cubicBezTo>
                  <a:pt x="-29372" y="3459851"/>
                  <a:pt x="22252" y="3285544"/>
                  <a:pt x="0" y="3053477"/>
                </a:cubicBezTo>
                <a:cubicBezTo>
                  <a:pt x="-22252" y="2821410"/>
                  <a:pt x="18276" y="2783504"/>
                  <a:pt x="0" y="2609335"/>
                </a:cubicBezTo>
                <a:cubicBezTo>
                  <a:pt x="-18276" y="2435166"/>
                  <a:pt x="24333" y="2140721"/>
                  <a:pt x="0" y="1943122"/>
                </a:cubicBezTo>
                <a:cubicBezTo>
                  <a:pt x="-24333" y="1745523"/>
                  <a:pt x="31729" y="1485786"/>
                  <a:pt x="0" y="1276909"/>
                </a:cubicBezTo>
                <a:cubicBezTo>
                  <a:pt x="-31729" y="1068032"/>
                  <a:pt x="44669" y="879813"/>
                  <a:pt x="0" y="610695"/>
                </a:cubicBezTo>
                <a:cubicBezTo>
                  <a:pt x="-44669" y="341577"/>
                  <a:pt x="7832" y="192809"/>
                  <a:pt x="0" y="0"/>
                </a:cubicBezTo>
                <a:close/>
              </a:path>
              <a:path w="6041772" h="5551777" stroke="0" extrusionOk="0">
                <a:moveTo>
                  <a:pt x="0" y="0"/>
                </a:moveTo>
                <a:cubicBezTo>
                  <a:pt x="169314" y="-30482"/>
                  <a:pt x="249946" y="7497"/>
                  <a:pt x="367999" y="0"/>
                </a:cubicBezTo>
                <a:cubicBezTo>
                  <a:pt x="486052" y="-7497"/>
                  <a:pt x="740553" y="37224"/>
                  <a:pt x="977669" y="0"/>
                </a:cubicBezTo>
                <a:cubicBezTo>
                  <a:pt x="1214785" y="-37224"/>
                  <a:pt x="1235576" y="28573"/>
                  <a:pt x="1406085" y="0"/>
                </a:cubicBezTo>
                <a:cubicBezTo>
                  <a:pt x="1576594" y="-28573"/>
                  <a:pt x="1613393" y="28262"/>
                  <a:pt x="1774084" y="0"/>
                </a:cubicBezTo>
                <a:cubicBezTo>
                  <a:pt x="1934775" y="-28262"/>
                  <a:pt x="2156260" y="21728"/>
                  <a:pt x="2323336" y="0"/>
                </a:cubicBezTo>
                <a:cubicBezTo>
                  <a:pt x="2490412" y="-21728"/>
                  <a:pt x="2738676" y="78779"/>
                  <a:pt x="2993423" y="0"/>
                </a:cubicBezTo>
                <a:cubicBezTo>
                  <a:pt x="3248170" y="-78779"/>
                  <a:pt x="3297189" y="47915"/>
                  <a:pt x="3542675" y="0"/>
                </a:cubicBezTo>
                <a:cubicBezTo>
                  <a:pt x="3788161" y="-47915"/>
                  <a:pt x="4035295" y="43507"/>
                  <a:pt x="4212763" y="0"/>
                </a:cubicBezTo>
                <a:cubicBezTo>
                  <a:pt x="4390231" y="-43507"/>
                  <a:pt x="4553792" y="48076"/>
                  <a:pt x="4762015" y="0"/>
                </a:cubicBezTo>
                <a:cubicBezTo>
                  <a:pt x="4970238" y="-48076"/>
                  <a:pt x="5130785" y="31059"/>
                  <a:pt x="5371685" y="0"/>
                </a:cubicBezTo>
                <a:cubicBezTo>
                  <a:pt x="5612585" y="-31059"/>
                  <a:pt x="5843032" y="770"/>
                  <a:pt x="6041772" y="0"/>
                </a:cubicBezTo>
                <a:cubicBezTo>
                  <a:pt x="6045064" y="261553"/>
                  <a:pt x="5978315" y="475509"/>
                  <a:pt x="6041772" y="610695"/>
                </a:cubicBezTo>
                <a:cubicBezTo>
                  <a:pt x="6105229" y="745881"/>
                  <a:pt x="5982100" y="921731"/>
                  <a:pt x="6041772" y="1110355"/>
                </a:cubicBezTo>
                <a:cubicBezTo>
                  <a:pt x="6101444" y="1298979"/>
                  <a:pt x="6019714" y="1398092"/>
                  <a:pt x="6041772" y="1554498"/>
                </a:cubicBezTo>
                <a:cubicBezTo>
                  <a:pt x="6063830" y="1710904"/>
                  <a:pt x="6013790" y="1926835"/>
                  <a:pt x="6041772" y="2165193"/>
                </a:cubicBezTo>
                <a:cubicBezTo>
                  <a:pt x="6069754" y="2403551"/>
                  <a:pt x="5996536" y="2546099"/>
                  <a:pt x="6041772" y="2720371"/>
                </a:cubicBezTo>
                <a:cubicBezTo>
                  <a:pt x="6087008" y="2894643"/>
                  <a:pt x="6000790" y="3025955"/>
                  <a:pt x="6041772" y="3108995"/>
                </a:cubicBezTo>
                <a:cubicBezTo>
                  <a:pt x="6082754" y="3192035"/>
                  <a:pt x="6008296" y="3417534"/>
                  <a:pt x="6041772" y="3553137"/>
                </a:cubicBezTo>
                <a:cubicBezTo>
                  <a:pt x="6075248" y="3688740"/>
                  <a:pt x="6021457" y="3851202"/>
                  <a:pt x="6041772" y="4052797"/>
                </a:cubicBezTo>
                <a:cubicBezTo>
                  <a:pt x="6062087" y="4254392"/>
                  <a:pt x="6007324" y="4330417"/>
                  <a:pt x="6041772" y="4441422"/>
                </a:cubicBezTo>
                <a:cubicBezTo>
                  <a:pt x="6076220" y="4552428"/>
                  <a:pt x="5993687" y="4799561"/>
                  <a:pt x="6041772" y="5052117"/>
                </a:cubicBezTo>
                <a:cubicBezTo>
                  <a:pt x="6089857" y="5304674"/>
                  <a:pt x="5993265" y="5424669"/>
                  <a:pt x="6041772" y="5551777"/>
                </a:cubicBezTo>
                <a:cubicBezTo>
                  <a:pt x="5864103" y="5593047"/>
                  <a:pt x="5749022" y="5538237"/>
                  <a:pt x="5673773" y="5551777"/>
                </a:cubicBezTo>
                <a:cubicBezTo>
                  <a:pt x="5598524" y="5565317"/>
                  <a:pt x="5311671" y="5520170"/>
                  <a:pt x="5064103" y="5551777"/>
                </a:cubicBezTo>
                <a:cubicBezTo>
                  <a:pt x="4816535" y="5583384"/>
                  <a:pt x="4725078" y="5472007"/>
                  <a:pt x="4394016" y="5551777"/>
                </a:cubicBezTo>
                <a:cubicBezTo>
                  <a:pt x="4062954" y="5631547"/>
                  <a:pt x="4066704" y="5522048"/>
                  <a:pt x="3965599" y="5551777"/>
                </a:cubicBezTo>
                <a:cubicBezTo>
                  <a:pt x="3864494" y="5581506"/>
                  <a:pt x="3750340" y="5535156"/>
                  <a:pt x="3597601" y="5551777"/>
                </a:cubicBezTo>
                <a:cubicBezTo>
                  <a:pt x="3444862" y="5568398"/>
                  <a:pt x="3226602" y="5532858"/>
                  <a:pt x="2987931" y="5551777"/>
                </a:cubicBezTo>
                <a:cubicBezTo>
                  <a:pt x="2749260" y="5570696"/>
                  <a:pt x="2763585" y="5551255"/>
                  <a:pt x="2619932" y="5551777"/>
                </a:cubicBezTo>
                <a:cubicBezTo>
                  <a:pt x="2476279" y="5552299"/>
                  <a:pt x="2312104" y="5513890"/>
                  <a:pt x="2191515" y="5551777"/>
                </a:cubicBezTo>
                <a:cubicBezTo>
                  <a:pt x="2070926" y="5589664"/>
                  <a:pt x="1851507" y="5537234"/>
                  <a:pt x="1763099" y="5551777"/>
                </a:cubicBezTo>
                <a:cubicBezTo>
                  <a:pt x="1674691" y="5566320"/>
                  <a:pt x="1515855" y="5535952"/>
                  <a:pt x="1334682" y="5551777"/>
                </a:cubicBezTo>
                <a:cubicBezTo>
                  <a:pt x="1153509" y="5567602"/>
                  <a:pt x="896508" y="5534720"/>
                  <a:pt x="785430" y="5551777"/>
                </a:cubicBezTo>
                <a:cubicBezTo>
                  <a:pt x="674352" y="5568834"/>
                  <a:pt x="211582" y="5485420"/>
                  <a:pt x="0" y="5551777"/>
                </a:cubicBezTo>
                <a:cubicBezTo>
                  <a:pt x="-44547" y="5342809"/>
                  <a:pt x="27181" y="5261364"/>
                  <a:pt x="0" y="4996599"/>
                </a:cubicBezTo>
                <a:cubicBezTo>
                  <a:pt x="-27181" y="4731834"/>
                  <a:pt x="54413" y="4576466"/>
                  <a:pt x="0" y="4330386"/>
                </a:cubicBezTo>
                <a:cubicBezTo>
                  <a:pt x="-54413" y="4084306"/>
                  <a:pt x="14532" y="3967891"/>
                  <a:pt x="0" y="3775208"/>
                </a:cubicBezTo>
                <a:cubicBezTo>
                  <a:pt x="-14532" y="3582525"/>
                  <a:pt x="4438" y="3402433"/>
                  <a:pt x="0" y="3275548"/>
                </a:cubicBezTo>
                <a:cubicBezTo>
                  <a:pt x="-4438" y="3148663"/>
                  <a:pt x="27477" y="2915693"/>
                  <a:pt x="0" y="2775888"/>
                </a:cubicBezTo>
                <a:cubicBezTo>
                  <a:pt x="-27477" y="2636083"/>
                  <a:pt x="3994" y="2359532"/>
                  <a:pt x="0" y="2220711"/>
                </a:cubicBezTo>
                <a:cubicBezTo>
                  <a:pt x="-3994" y="2081890"/>
                  <a:pt x="7751" y="1963153"/>
                  <a:pt x="0" y="1832086"/>
                </a:cubicBezTo>
                <a:cubicBezTo>
                  <a:pt x="-7751" y="1701020"/>
                  <a:pt x="30533" y="1510781"/>
                  <a:pt x="0" y="1332426"/>
                </a:cubicBezTo>
                <a:cubicBezTo>
                  <a:pt x="-30533" y="1154071"/>
                  <a:pt x="17365" y="1032164"/>
                  <a:pt x="0" y="777249"/>
                </a:cubicBezTo>
                <a:cubicBezTo>
                  <a:pt x="-17365" y="522334"/>
                  <a:pt x="71798" y="275023"/>
                  <a:pt x="0" y="0"/>
                </a:cubicBezTo>
                <a:close/>
              </a:path>
            </a:pathLst>
          </a:custGeom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500299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16465815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449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Nova Light</vt:lpstr>
      <vt:lpstr>Elephant</vt:lpstr>
      <vt:lpstr>Lato Extended</vt:lpstr>
      <vt:lpstr>ModOverlayVTI</vt:lpstr>
      <vt:lpstr>Figurative Language</vt:lpstr>
      <vt:lpstr>Figurative Language</vt:lpstr>
      <vt:lpstr>PowerPoint Presentation</vt:lpstr>
      <vt:lpstr>Chapter 6 Recap – what we’ve read</vt:lpstr>
      <vt:lpstr>Chapter 8 Excerpt:  pages 129- the end</vt:lpstr>
      <vt:lpstr>Learning Target: I can explain how differences in points of view create an effect.  Let’s practice one more time before our assessment.  Turn to page 44 in your Unit 1 Workbook.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</dc:title>
  <dc:creator>Lewis, Melissa</dc:creator>
  <cp:lastModifiedBy>Lewis, Melissa</cp:lastModifiedBy>
  <cp:revision>1</cp:revision>
  <dcterms:created xsi:type="dcterms:W3CDTF">2021-09-09T20:35:59Z</dcterms:created>
  <dcterms:modified xsi:type="dcterms:W3CDTF">2021-09-09T21:05:49Z</dcterms:modified>
</cp:coreProperties>
</file>