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4" r:id="rId5"/>
  </p:sldMasterIdLst>
  <p:sldIdLst>
    <p:sldId id="257" r:id="rId6"/>
    <p:sldId id="262" r:id="rId7"/>
    <p:sldId id="260" r:id="rId8"/>
    <p:sldId id="264" r:id="rId9"/>
    <p:sldId id="266" r:id="rId10"/>
    <p:sldId id="267" r:id="rId11"/>
    <p:sldId id="268" r:id="rId12"/>
    <p:sldId id="269" r:id="rId13"/>
    <p:sldId id="265" r:id="rId14"/>
    <p:sldId id="27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19" autoAdjust="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40ED-EDDD-4877-9CB3-D61DD1CE9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70720-CDC6-42F8-ACD4-CFF4C943D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05F48-3BED-4723-8E3C-9684FCDF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4CB43-D547-472C-9356-043FFAA9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1BB48-513C-4E48-A53E-BD0154CE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3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A14D-B04B-4858-9F04-517316C1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F1E4-5E3F-4C20-A90A-72DD3E564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BBB27-6DB7-4582-9BE7-10BDC01E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7E7DC-137B-46FE-96D6-8CEA795E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0C08E-A700-4F7E-AEF4-8AAB7C44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2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7301-50AC-4CB3-99EC-357C645D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18F1D-2BE5-4C97-B584-8BB962330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D09B3-7F1C-4DCF-87F0-B2B16152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E5D3-BA16-4E64-992C-26442119D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DFCD4-6E22-45B4-BD77-4646ED5A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16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BC4E-DD87-46C5-85EB-C2157B7D1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1B00-EE94-42E6-9398-4BB8A7907E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A63AD-D132-45C3-98A9-15A7B69D2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0F2FBA-CBE6-4B76-85DD-2A0FF68F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809A0-A37E-4E18-9259-C0A21B0B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60661-6070-48D6-9D00-858633B1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0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4F4F-CCDA-40EB-9E6F-DD69D970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7488-E3FD-49D2-B727-DE49F45B0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B472A-59A3-4E6F-825D-38C196053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3CB64-9CF8-46B8-A25B-6F32B8DC1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DB1F4-B216-4048-B946-78E149154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E2C47-A047-4064-B902-D95903F6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6692A0-3C17-431E-8517-81AC05581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57491-8A29-44E6-9A44-B5654D2B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48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13FC1-FB11-44EB-B25E-5FBF9A87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B0A5A-F314-4F29-8CFD-D5573888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8379B-45BA-46AA-88BC-B1755564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C1AA7-F71A-4B7A-9C74-23DB6A9E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73184-EAEE-4BFE-8458-198CE1DA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ECA0A-442E-4627-A19E-0F3DC383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B269E-294A-4D79-A2D3-DA90263F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1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93038-B102-416A-8C3E-A06510A5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40C17-1FB0-4511-981E-E44E96489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F29F9-4855-40FE-B853-D5EC8850A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E7F30-67B4-4EE8-B499-103483BD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D64C9-8436-42C6-BB15-598D4F320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FF84A-3577-439C-AC51-41E258A0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7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B7F41-0596-4020-AE27-6F48785E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102B8-C6AF-49C2-8BC6-3510C8D20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1105D-5644-4544-B83C-EE0CAEE6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5CED5-D12D-4A20-B3FE-31BB035B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C544B-3D57-4462-8B6D-44A07CC1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BBFB5-825E-4864-A8FF-56E35F20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6C62-7B36-4FF5-AE80-FBFAE6FA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7EBD9-A657-41BF-B48D-493164802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E3EB3-08AF-4FB8-8210-15A0AABC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F3802-017F-4EB0-AFDD-651CB476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E0945-FA0A-49A2-B38E-790FC9DD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2896E-33EF-455F-8ABD-FEB643963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BBEA7-D652-48ED-A36B-C3ACF0BE7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A074E-5529-44A5-8BD3-761CCECA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393FC-1FB4-4DD4-BBB3-586A3F990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93C9D-F095-4DD1-B574-CE070DA75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C3CC9-77B9-4C8F-8A55-CC20D119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D5C0-AA9B-48FC-AF76-BB2A99661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8A617-A555-44F4-A07C-B21CE0087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632F-3252-47B9-A431-F7544DA049C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30AF-2ACF-4F4E-A295-3DB13DBB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F94C7-ED87-4651-9858-4B9644B89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B5A4-D751-456A-B4BE-C7CC380D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4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zKj-bLvrYQ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6.xml"/><Relationship Id="rId1" Type="http://schemas.openxmlformats.org/officeDocument/2006/relationships/video" Target="https://www.youtube.com/embed/WYSnf6qy4WA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M1 U1 L07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Chapters 4-5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igurative language | Reading | Khan Academy">
            <a:hlinkClick r:id="" action="ppaction://media"/>
            <a:extLst>
              <a:ext uri="{FF2B5EF4-FFF2-40B4-BE49-F238E27FC236}">
                <a16:creationId xmlns:a16="http://schemas.microsoft.com/office/drawing/2014/main" id="{E9E6B277-03FE-48B2-88F9-BDF7DB6F6A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69902" y="946655"/>
            <a:ext cx="6449730" cy="48372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C042CB-71FD-4E4A-9327-10EDF827F61D}"/>
              </a:ext>
            </a:extLst>
          </p:cNvPr>
          <p:cNvSpPr txBox="1"/>
          <p:nvPr/>
        </p:nvSpPr>
        <p:spPr>
          <a:xfrm>
            <a:off x="869521" y="1587578"/>
            <a:ext cx="2771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Figurative Language</a:t>
            </a:r>
          </a:p>
        </p:txBody>
      </p:sp>
    </p:spTree>
    <p:extLst>
      <p:ext uri="{BB962C8B-B14F-4D97-AF65-F5344CB8AC3E}">
        <p14:creationId xmlns:p14="http://schemas.microsoft.com/office/powerpoint/2010/main" val="291709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10ED98-E4DB-4FDA-B688-F6BB198A77D3}"/>
              </a:ext>
            </a:extLst>
          </p:cNvPr>
          <p:cNvSpPr txBox="1"/>
          <p:nvPr/>
        </p:nvSpPr>
        <p:spPr>
          <a:xfrm>
            <a:off x="608563" y="1019024"/>
            <a:ext cx="1097487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Synopsis: </a:t>
            </a:r>
            <a:r>
              <a:rPr lang="en-US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 Chapter 4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The girls drive Papa’s car into Mexico.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decides to believe in the </a:t>
            </a:r>
            <a:r>
              <a:rPr lang="en-US" b="0" i="1" dirty="0">
                <a:solidFill>
                  <a:srgbClr val="2D3B45"/>
                </a:solidFill>
                <a:effectLst/>
                <a:latin typeface="Lato Extended"/>
              </a:rPr>
              <a:t>cinco hermanitas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, herself and her sisters, and their mission, instead of fighting with them about 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uses her ear pendant to distract the border attendant so that the girls can pass safely over the border.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They cross the border into Mexico without the border guards suspecting they are carrying a corpse and keep driving.</a:t>
            </a:r>
          </a:p>
          <a:p>
            <a:pPr algn="l"/>
            <a:endParaRPr lang="en-US" dirty="0">
              <a:solidFill>
                <a:srgbClr val="2D3B45"/>
              </a:solidFill>
              <a:latin typeface="Lato Extended"/>
            </a:endParaRPr>
          </a:p>
          <a:p>
            <a:pPr algn="l"/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Synopsis: </a:t>
            </a:r>
            <a:r>
              <a:rPr lang="en-US" b="1" i="1" dirty="0">
                <a:solidFill>
                  <a:srgbClr val="2D3B45"/>
                </a:solidFill>
                <a:effectLst/>
                <a:latin typeface="Lato Extended"/>
              </a:rPr>
              <a:t>Summer of the Mariposas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 Chapter 5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The girls bribe an officer to be allowed past a checkpoint.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Pita is nervous about being away from home and protests that she is being kidnapped and wants to return home.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Pita’s complaints cause the girls to fight.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While Odilia goes to the store to get food for the girls, the other sisters tie Pita to a tree.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Odilia returns and defends Pita.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They eat and rest in a secluded area.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76762E-0B30-4DCA-A60E-F1087856A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509" y="525935"/>
            <a:ext cx="2761300" cy="98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944050-BCB0-473A-9CF2-8D5A85312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03" y="1051624"/>
            <a:ext cx="5381626" cy="19061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B25ED3-C7F4-4280-A780-34ED9B404C96}"/>
              </a:ext>
            </a:extLst>
          </p:cNvPr>
          <p:cNvSpPr txBox="1"/>
          <p:nvPr/>
        </p:nvSpPr>
        <p:spPr>
          <a:xfrm>
            <a:off x="1179988" y="3153287"/>
            <a:ext cx="101928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2D3B45"/>
                </a:solidFill>
                <a:effectLst/>
                <a:latin typeface="Lato Extended"/>
              </a:rPr>
              <a:t>I can determine the meaning of new vocabulary by using context clues or word parts.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840149-556E-4081-91AB-2A94D86E003A}"/>
              </a:ext>
            </a:extLst>
          </p:cNvPr>
          <p:cNvSpPr txBox="1"/>
          <p:nvPr/>
        </p:nvSpPr>
        <p:spPr>
          <a:xfrm>
            <a:off x="1179988" y="4454811"/>
            <a:ext cx="101928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2D3B45"/>
                </a:solidFill>
                <a:effectLst/>
                <a:latin typeface="Lato Extended"/>
              </a:rPr>
              <a:t>I can explain what effect is created by differences in the points of view of the characters and the reader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46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43A7A40-1AE6-4218-A8E0-8248174A5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8AB40A-4374-4897-B5EE-9F8913476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6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82E729-B115-4FAD-8059-92FDD9AA39AD}"/>
              </a:ext>
            </a:extLst>
          </p:cNvPr>
          <p:cNvSpPr txBox="1"/>
          <p:nvPr/>
        </p:nvSpPr>
        <p:spPr>
          <a:xfrm>
            <a:off x="8325852" y="1118937"/>
            <a:ext cx="3404937" cy="2683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Affixes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Prefix – before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Suffix - after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783379C-045E-4010-ABDC-A270A0AA1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1" y="170308"/>
            <a:ext cx="2514948" cy="2174333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0AB1BF-11AE-4CFF-85EC-E51DBD316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6548A0-953E-4FBA-97A5-592ACAF42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84FA27B-CD1F-421B-BB4F-B141F02FF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CDBD6AB-1AC7-4807-9C34-01139BB7C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Online Media 11" title="What are affixes? | Reading | Khan Academy">
            <a:hlinkClick r:id="" action="ppaction://media"/>
            <a:extLst>
              <a:ext uri="{FF2B5EF4-FFF2-40B4-BE49-F238E27FC236}">
                <a16:creationId xmlns:a16="http://schemas.microsoft.com/office/drawing/2014/main" id="{1B83F091-599F-49A4-8AB1-E2E9C9BCA68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1720" y="640722"/>
            <a:ext cx="7535428" cy="565157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F5FDDF18-F156-4D2D-82C6-F55008E33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3" y="4560734"/>
            <a:ext cx="3061446" cy="2297265"/>
            <a:chOff x="-305" y="-1"/>
            <a:chExt cx="3832880" cy="28761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22C29E-FFDD-45BC-A286-9C00C8E2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9E2381D-1763-4D42-A3A2-B2345DD35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A622D5-9532-4E0C-B9A8-DAEDD4646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C0ABE88-5ADF-4A31-8505-78968DBB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2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E2E293-4C8E-4FCE-A98F-C65728965530}"/>
              </a:ext>
            </a:extLst>
          </p:cNvPr>
          <p:cNvSpPr txBox="1"/>
          <p:nvPr/>
        </p:nvSpPr>
        <p:spPr>
          <a:xfrm>
            <a:off x="731443" y="527550"/>
            <a:ext cx="107291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002060"/>
                </a:solidFill>
                <a:effectLst/>
                <a:latin typeface="Lato Extended"/>
              </a:rPr>
              <a:t>Let's refer to our Learning Target:</a:t>
            </a:r>
            <a:r>
              <a:rPr lang="en-US" dirty="0">
                <a:solidFill>
                  <a:srgbClr val="002060"/>
                </a:solidFill>
                <a:latin typeface="Lato Extended"/>
              </a:rPr>
              <a:t>  </a:t>
            </a:r>
            <a:r>
              <a:rPr lang="en-US" b="1" i="0" dirty="0">
                <a:solidFill>
                  <a:srgbClr val="002060"/>
                </a:solidFill>
                <a:effectLst/>
                <a:latin typeface="Lato Extended"/>
              </a:rPr>
              <a:t>I can determine the meaning of new vocabulary by using context clues or word parts.</a:t>
            </a:r>
            <a:endParaRPr lang="en-US" b="0" i="0" dirty="0">
              <a:solidFill>
                <a:srgbClr val="002060"/>
              </a:solidFill>
              <a:effectLst/>
              <a:latin typeface="Lato Extende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6E28A-1131-48EC-9D03-28FB253E3D14}"/>
              </a:ext>
            </a:extLst>
          </p:cNvPr>
          <p:cNvSpPr txBox="1"/>
          <p:nvPr/>
        </p:nvSpPr>
        <p:spPr>
          <a:xfrm>
            <a:off x="1228550" y="1504575"/>
            <a:ext cx="9850837" cy="646331"/>
          </a:xfrm>
          <a:custGeom>
            <a:avLst/>
            <a:gdLst>
              <a:gd name="connsiteX0" fmla="*/ 0 w 9850837"/>
              <a:gd name="connsiteY0" fmla="*/ 0 h 646331"/>
              <a:gd name="connsiteX1" fmla="*/ 480953 w 9850837"/>
              <a:gd name="connsiteY1" fmla="*/ 0 h 646331"/>
              <a:gd name="connsiteX2" fmla="*/ 1060414 w 9850837"/>
              <a:gd name="connsiteY2" fmla="*/ 0 h 646331"/>
              <a:gd name="connsiteX3" fmla="*/ 1344350 w 9850837"/>
              <a:gd name="connsiteY3" fmla="*/ 0 h 646331"/>
              <a:gd name="connsiteX4" fmla="*/ 2120827 w 9850837"/>
              <a:gd name="connsiteY4" fmla="*/ 0 h 646331"/>
              <a:gd name="connsiteX5" fmla="*/ 2404763 w 9850837"/>
              <a:gd name="connsiteY5" fmla="*/ 0 h 646331"/>
              <a:gd name="connsiteX6" fmla="*/ 2787207 w 9850837"/>
              <a:gd name="connsiteY6" fmla="*/ 0 h 646331"/>
              <a:gd name="connsiteX7" fmla="*/ 3071143 w 9850837"/>
              <a:gd name="connsiteY7" fmla="*/ 0 h 646331"/>
              <a:gd name="connsiteX8" fmla="*/ 3355079 w 9850837"/>
              <a:gd name="connsiteY8" fmla="*/ 0 h 646331"/>
              <a:gd name="connsiteX9" fmla="*/ 3934540 w 9850837"/>
              <a:gd name="connsiteY9" fmla="*/ 0 h 646331"/>
              <a:gd name="connsiteX10" fmla="*/ 4514001 w 9850837"/>
              <a:gd name="connsiteY10" fmla="*/ 0 h 646331"/>
              <a:gd name="connsiteX11" fmla="*/ 4994954 w 9850837"/>
              <a:gd name="connsiteY11" fmla="*/ 0 h 646331"/>
              <a:gd name="connsiteX12" fmla="*/ 5278890 w 9850837"/>
              <a:gd name="connsiteY12" fmla="*/ 0 h 646331"/>
              <a:gd name="connsiteX13" fmla="*/ 5956859 w 9850837"/>
              <a:gd name="connsiteY13" fmla="*/ 0 h 646331"/>
              <a:gd name="connsiteX14" fmla="*/ 6240795 w 9850837"/>
              <a:gd name="connsiteY14" fmla="*/ 0 h 646331"/>
              <a:gd name="connsiteX15" fmla="*/ 6721748 w 9850837"/>
              <a:gd name="connsiteY15" fmla="*/ 0 h 646331"/>
              <a:gd name="connsiteX16" fmla="*/ 7104192 w 9850837"/>
              <a:gd name="connsiteY16" fmla="*/ 0 h 646331"/>
              <a:gd name="connsiteX17" fmla="*/ 7585144 w 9850837"/>
              <a:gd name="connsiteY17" fmla="*/ 0 h 646331"/>
              <a:gd name="connsiteX18" fmla="*/ 8066097 w 9850837"/>
              <a:gd name="connsiteY18" fmla="*/ 0 h 646331"/>
              <a:gd name="connsiteX19" fmla="*/ 8448541 w 9850837"/>
              <a:gd name="connsiteY19" fmla="*/ 0 h 646331"/>
              <a:gd name="connsiteX20" fmla="*/ 9225019 w 9850837"/>
              <a:gd name="connsiteY20" fmla="*/ 0 h 646331"/>
              <a:gd name="connsiteX21" fmla="*/ 9850837 w 9850837"/>
              <a:gd name="connsiteY21" fmla="*/ 0 h 646331"/>
              <a:gd name="connsiteX22" fmla="*/ 9850837 w 9850837"/>
              <a:gd name="connsiteY22" fmla="*/ 303776 h 646331"/>
              <a:gd name="connsiteX23" fmla="*/ 9850837 w 9850837"/>
              <a:gd name="connsiteY23" fmla="*/ 646331 h 646331"/>
              <a:gd name="connsiteX24" fmla="*/ 9172868 w 9850837"/>
              <a:gd name="connsiteY24" fmla="*/ 646331 h 646331"/>
              <a:gd name="connsiteX25" fmla="*/ 8691915 w 9850837"/>
              <a:gd name="connsiteY25" fmla="*/ 646331 h 646331"/>
              <a:gd name="connsiteX26" fmla="*/ 8210962 w 9850837"/>
              <a:gd name="connsiteY26" fmla="*/ 646331 h 646331"/>
              <a:gd name="connsiteX27" fmla="*/ 7927026 w 9850837"/>
              <a:gd name="connsiteY27" fmla="*/ 646331 h 646331"/>
              <a:gd name="connsiteX28" fmla="*/ 7446074 w 9850837"/>
              <a:gd name="connsiteY28" fmla="*/ 646331 h 646331"/>
              <a:gd name="connsiteX29" fmla="*/ 6768104 w 9850837"/>
              <a:gd name="connsiteY29" fmla="*/ 646331 h 646331"/>
              <a:gd name="connsiteX30" fmla="*/ 6287152 w 9850837"/>
              <a:gd name="connsiteY30" fmla="*/ 646331 h 646331"/>
              <a:gd name="connsiteX31" fmla="*/ 5609182 w 9850837"/>
              <a:gd name="connsiteY31" fmla="*/ 646331 h 646331"/>
              <a:gd name="connsiteX32" fmla="*/ 4931213 w 9850837"/>
              <a:gd name="connsiteY32" fmla="*/ 646331 h 646331"/>
              <a:gd name="connsiteX33" fmla="*/ 4647277 w 9850837"/>
              <a:gd name="connsiteY33" fmla="*/ 646331 h 646331"/>
              <a:gd name="connsiteX34" fmla="*/ 3870799 w 9850837"/>
              <a:gd name="connsiteY34" fmla="*/ 646331 h 646331"/>
              <a:gd name="connsiteX35" fmla="*/ 3192830 w 9850837"/>
              <a:gd name="connsiteY35" fmla="*/ 646331 h 646331"/>
              <a:gd name="connsiteX36" fmla="*/ 2416352 w 9850837"/>
              <a:gd name="connsiteY36" fmla="*/ 646331 h 646331"/>
              <a:gd name="connsiteX37" fmla="*/ 2033908 w 9850837"/>
              <a:gd name="connsiteY37" fmla="*/ 646331 h 646331"/>
              <a:gd name="connsiteX38" fmla="*/ 1651464 w 9850837"/>
              <a:gd name="connsiteY38" fmla="*/ 646331 h 646331"/>
              <a:gd name="connsiteX39" fmla="*/ 1072003 w 9850837"/>
              <a:gd name="connsiteY39" fmla="*/ 646331 h 646331"/>
              <a:gd name="connsiteX40" fmla="*/ 591050 w 9850837"/>
              <a:gd name="connsiteY40" fmla="*/ 646331 h 646331"/>
              <a:gd name="connsiteX41" fmla="*/ 0 w 9850837"/>
              <a:gd name="connsiteY41" fmla="*/ 646331 h 646331"/>
              <a:gd name="connsiteX42" fmla="*/ 0 w 9850837"/>
              <a:gd name="connsiteY42" fmla="*/ 310239 h 646331"/>
              <a:gd name="connsiteX43" fmla="*/ 0 w 9850837"/>
              <a:gd name="connsiteY43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850837" h="646331" extrusionOk="0">
                <a:moveTo>
                  <a:pt x="0" y="0"/>
                </a:moveTo>
                <a:cubicBezTo>
                  <a:pt x="189599" y="-47468"/>
                  <a:pt x="325690" y="55578"/>
                  <a:pt x="480953" y="0"/>
                </a:cubicBezTo>
                <a:cubicBezTo>
                  <a:pt x="636216" y="-55578"/>
                  <a:pt x="780417" y="25669"/>
                  <a:pt x="1060414" y="0"/>
                </a:cubicBezTo>
                <a:cubicBezTo>
                  <a:pt x="1340411" y="-25669"/>
                  <a:pt x="1266112" y="21387"/>
                  <a:pt x="1344350" y="0"/>
                </a:cubicBezTo>
                <a:cubicBezTo>
                  <a:pt x="1422588" y="-21387"/>
                  <a:pt x="1776042" y="88696"/>
                  <a:pt x="2120827" y="0"/>
                </a:cubicBezTo>
                <a:cubicBezTo>
                  <a:pt x="2465612" y="-88696"/>
                  <a:pt x="2302374" y="28115"/>
                  <a:pt x="2404763" y="0"/>
                </a:cubicBezTo>
                <a:cubicBezTo>
                  <a:pt x="2507152" y="-28115"/>
                  <a:pt x="2625057" y="40281"/>
                  <a:pt x="2787207" y="0"/>
                </a:cubicBezTo>
                <a:cubicBezTo>
                  <a:pt x="2949357" y="-40281"/>
                  <a:pt x="2983436" y="21203"/>
                  <a:pt x="3071143" y="0"/>
                </a:cubicBezTo>
                <a:cubicBezTo>
                  <a:pt x="3158850" y="-21203"/>
                  <a:pt x="3232922" y="434"/>
                  <a:pt x="3355079" y="0"/>
                </a:cubicBezTo>
                <a:cubicBezTo>
                  <a:pt x="3477236" y="-434"/>
                  <a:pt x="3676165" y="52514"/>
                  <a:pt x="3934540" y="0"/>
                </a:cubicBezTo>
                <a:cubicBezTo>
                  <a:pt x="4192915" y="-52514"/>
                  <a:pt x="4316824" y="9698"/>
                  <a:pt x="4514001" y="0"/>
                </a:cubicBezTo>
                <a:cubicBezTo>
                  <a:pt x="4711178" y="-9698"/>
                  <a:pt x="4761170" y="4860"/>
                  <a:pt x="4994954" y="0"/>
                </a:cubicBezTo>
                <a:cubicBezTo>
                  <a:pt x="5228738" y="-4860"/>
                  <a:pt x="5167117" y="31885"/>
                  <a:pt x="5278890" y="0"/>
                </a:cubicBezTo>
                <a:cubicBezTo>
                  <a:pt x="5390663" y="-31885"/>
                  <a:pt x="5753934" y="62315"/>
                  <a:pt x="5956859" y="0"/>
                </a:cubicBezTo>
                <a:cubicBezTo>
                  <a:pt x="6159784" y="-62315"/>
                  <a:pt x="6135589" y="20173"/>
                  <a:pt x="6240795" y="0"/>
                </a:cubicBezTo>
                <a:cubicBezTo>
                  <a:pt x="6346001" y="-20173"/>
                  <a:pt x="6518245" y="21012"/>
                  <a:pt x="6721748" y="0"/>
                </a:cubicBezTo>
                <a:cubicBezTo>
                  <a:pt x="6925251" y="-21012"/>
                  <a:pt x="6948806" y="18110"/>
                  <a:pt x="7104192" y="0"/>
                </a:cubicBezTo>
                <a:cubicBezTo>
                  <a:pt x="7259578" y="-18110"/>
                  <a:pt x="7471172" y="52961"/>
                  <a:pt x="7585144" y="0"/>
                </a:cubicBezTo>
                <a:cubicBezTo>
                  <a:pt x="7699116" y="-52961"/>
                  <a:pt x="7908604" y="34017"/>
                  <a:pt x="8066097" y="0"/>
                </a:cubicBezTo>
                <a:cubicBezTo>
                  <a:pt x="8223590" y="-34017"/>
                  <a:pt x="8311384" y="31290"/>
                  <a:pt x="8448541" y="0"/>
                </a:cubicBezTo>
                <a:cubicBezTo>
                  <a:pt x="8585698" y="-31290"/>
                  <a:pt x="8870179" y="62908"/>
                  <a:pt x="9225019" y="0"/>
                </a:cubicBezTo>
                <a:cubicBezTo>
                  <a:pt x="9579859" y="-62908"/>
                  <a:pt x="9583468" y="45256"/>
                  <a:pt x="9850837" y="0"/>
                </a:cubicBezTo>
                <a:cubicBezTo>
                  <a:pt x="9859683" y="93705"/>
                  <a:pt x="9835459" y="162994"/>
                  <a:pt x="9850837" y="303776"/>
                </a:cubicBezTo>
                <a:cubicBezTo>
                  <a:pt x="9866215" y="444558"/>
                  <a:pt x="9832722" y="507005"/>
                  <a:pt x="9850837" y="646331"/>
                </a:cubicBezTo>
                <a:cubicBezTo>
                  <a:pt x="9615896" y="687224"/>
                  <a:pt x="9479893" y="616472"/>
                  <a:pt x="9172868" y="646331"/>
                </a:cubicBezTo>
                <a:cubicBezTo>
                  <a:pt x="8865843" y="676190"/>
                  <a:pt x="8852585" y="598486"/>
                  <a:pt x="8691915" y="646331"/>
                </a:cubicBezTo>
                <a:cubicBezTo>
                  <a:pt x="8531245" y="694176"/>
                  <a:pt x="8423642" y="591939"/>
                  <a:pt x="8210962" y="646331"/>
                </a:cubicBezTo>
                <a:cubicBezTo>
                  <a:pt x="7998282" y="700723"/>
                  <a:pt x="8017639" y="639191"/>
                  <a:pt x="7927026" y="646331"/>
                </a:cubicBezTo>
                <a:cubicBezTo>
                  <a:pt x="7836413" y="653471"/>
                  <a:pt x="7628780" y="595513"/>
                  <a:pt x="7446074" y="646331"/>
                </a:cubicBezTo>
                <a:cubicBezTo>
                  <a:pt x="7263368" y="697149"/>
                  <a:pt x="7032461" y="593883"/>
                  <a:pt x="6768104" y="646331"/>
                </a:cubicBezTo>
                <a:cubicBezTo>
                  <a:pt x="6503747" y="698779"/>
                  <a:pt x="6393280" y="637993"/>
                  <a:pt x="6287152" y="646331"/>
                </a:cubicBezTo>
                <a:cubicBezTo>
                  <a:pt x="6181024" y="654669"/>
                  <a:pt x="5834254" y="587936"/>
                  <a:pt x="5609182" y="646331"/>
                </a:cubicBezTo>
                <a:cubicBezTo>
                  <a:pt x="5384110" y="704726"/>
                  <a:pt x="5095778" y="568199"/>
                  <a:pt x="4931213" y="646331"/>
                </a:cubicBezTo>
                <a:cubicBezTo>
                  <a:pt x="4766648" y="724463"/>
                  <a:pt x="4750171" y="613120"/>
                  <a:pt x="4647277" y="646331"/>
                </a:cubicBezTo>
                <a:cubicBezTo>
                  <a:pt x="4544383" y="679542"/>
                  <a:pt x="4214330" y="560466"/>
                  <a:pt x="3870799" y="646331"/>
                </a:cubicBezTo>
                <a:cubicBezTo>
                  <a:pt x="3527268" y="732196"/>
                  <a:pt x="3389755" y="569210"/>
                  <a:pt x="3192830" y="646331"/>
                </a:cubicBezTo>
                <a:cubicBezTo>
                  <a:pt x="2995905" y="723452"/>
                  <a:pt x="2622607" y="634636"/>
                  <a:pt x="2416352" y="646331"/>
                </a:cubicBezTo>
                <a:cubicBezTo>
                  <a:pt x="2210097" y="658026"/>
                  <a:pt x="2207739" y="601804"/>
                  <a:pt x="2033908" y="646331"/>
                </a:cubicBezTo>
                <a:cubicBezTo>
                  <a:pt x="1860077" y="690858"/>
                  <a:pt x="1728420" y="604298"/>
                  <a:pt x="1651464" y="646331"/>
                </a:cubicBezTo>
                <a:cubicBezTo>
                  <a:pt x="1574508" y="688364"/>
                  <a:pt x="1263484" y="640988"/>
                  <a:pt x="1072003" y="646331"/>
                </a:cubicBezTo>
                <a:cubicBezTo>
                  <a:pt x="880522" y="651674"/>
                  <a:pt x="800882" y="605355"/>
                  <a:pt x="591050" y="646331"/>
                </a:cubicBezTo>
                <a:cubicBezTo>
                  <a:pt x="381218" y="687307"/>
                  <a:pt x="134505" y="615393"/>
                  <a:pt x="0" y="646331"/>
                </a:cubicBezTo>
                <a:cubicBezTo>
                  <a:pt x="-20198" y="489827"/>
                  <a:pt x="19158" y="432084"/>
                  <a:pt x="0" y="310239"/>
                </a:cubicBezTo>
                <a:cubicBezTo>
                  <a:pt x="-19158" y="188394"/>
                  <a:pt x="7880" y="13537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474897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"I watched the road ahead for a good place to turn around, but when I looked back, the woman was gone. 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Disappeared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, like she'd never been there."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4DF52B-F101-4F8B-83A1-D54397E69C38}"/>
              </a:ext>
            </a:extLst>
          </p:cNvPr>
          <p:cNvSpPr txBox="1"/>
          <p:nvPr/>
        </p:nvSpPr>
        <p:spPr>
          <a:xfrm>
            <a:off x="938243" y="2812293"/>
            <a:ext cx="1014114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Let's break down the word into three parts.</a:t>
            </a:r>
          </a:p>
          <a:p>
            <a:pPr algn="l"/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598DB"/>
                </a:solidFill>
                <a:effectLst/>
                <a:latin typeface="Lato Extended"/>
              </a:rPr>
              <a:t>Prefix</a:t>
            </a:r>
            <a:r>
              <a:rPr lang="en-US" b="0" i="0" dirty="0">
                <a:solidFill>
                  <a:srgbClr val="3598DB"/>
                </a:solidFill>
                <a:effectLst/>
                <a:latin typeface="Lato Extended"/>
              </a:rPr>
              <a:t>: A prefix is an affix which is placed before the stem of a word. Adding it to the beginning of one word changes it into another word.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Root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: It is the most basic part of the word.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E03E2D"/>
                </a:solidFill>
                <a:effectLst/>
                <a:latin typeface="Lato Extended"/>
              </a:rPr>
              <a:t>Suffix</a:t>
            </a:r>
            <a:r>
              <a:rPr lang="en-US" b="0" i="0" dirty="0">
                <a:solidFill>
                  <a:srgbClr val="E03E2D"/>
                </a:solidFill>
                <a:effectLst/>
                <a:latin typeface="Lato Extended"/>
              </a:rPr>
              <a:t>: A suffix is an affix which is placed at the end of the stem of a word. 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ctr"/>
            <a:r>
              <a:rPr lang="en-US" b="1" i="0" dirty="0">
                <a:solidFill>
                  <a:srgbClr val="3598DB"/>
                </a:solidFill>
                <a:effectLst/>
                <a:latin typeface="Lato Extended"/>
              </a:rPr>
              <a:t>Dis</a:t>
            </a: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appear</a:t>
            </a:r>
            <a:r>
              <a:rPr lang="en-US" b="1" i="0" dirty="0">
                <a:solidFill>
                  <a:srgbClr val="E03E2D"/>
                </a:solidFill>
                <a:effectLst/>
                <a:latin typeface="Lato Extended"/>
              </a:rPr>
              <a:t>ed</a:t>
            </a:r>
            <a:endParaRPr lang="en-US" b="1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598DB"/>
                </a:solidFill>
                <a:effectLst/>
                <a:latin typeface="Lato Extended"/>
              </a:rPr>
              <a:t>Prefix</a:t>
            </a:r>
            <a:r>
              <a:rPr lang="en-US" b="0" i="0" dirty="0">
                <a:solidFill>
                  <a:srgbClr val="3598DB"/>
                </a:solidFill>
                <a:effectLst/>
                <a:latin typeface="Lato Extended"/>
              </a:rPr>
              <a:t>: dis- means opposite of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D3B45"/>
                </a:solidFill>
                <a:effectLst/>
                <a:latin typeface="Lato Extended"/>
              </a:rPr>
              <a:t>Root: 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appear means to come in sight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E03E2D"/>
                </a:solidFill>
                <a:effectLst/>
                <a:latin typeface="Lato Extended"/>
              </a:rPr>
              <a:t>Suffix</a:t>
            </a:r>
            <a:r>
              <a:rPr lang="en-US" b="0" i="0" dirty="0">
                <a:solidFill>
                  <a:srgbClr val="E03E2D"/>
                </a:solidFill>
                <a:effectLst/>
                <a:latin typeface="Lato Extended"/>
              </a:rPr>
              <a:t>: -ed means to make a word past tense</a:t>
            </a:r>
            <a:endParaRPr lang="en-US" b="0" i="0" dirty="0">
              <a:solidFill>
                <a:srgbClr val="2D3B45"/>
              </a:solidFill>
              <a:effectLst/>
              <a:latin typeface="Lato Extended"/>
            </a:endParaRPr>
          </a:p>
          <a:p>
            <a:pPr algn="l"/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How did breaking down the word into affixes and roots help you determine the meaning?</a:t>
            </a:r>
          </a:p>
        </p:txBody>
      </p:sp>
    </p:spTree>
    <p:extLst>
      <p:ext uri="{BB962C8B-B14F-4D97-AF65-F5344CB8AC3E}">
        <p14:creationId xmlns:p14="http://schemas.microsoft.com/office/powerpoint/2010/main" val="306024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226-233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Suffix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Therefore, amorous must mean:</a:t>
            </a:r>
          </a:p>
        </p:txBody>
      </p:sp>
    </p:spTree>
    <p:extLst>
      <p:ext uri="{BB962C8B-B14F-4D97-AF65-F5344CB8AC3E}">
        <p14:creationId xmlns:p14="http://schemas.microsoft.com/office/powerpoint/2010/main" val="422645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someone goes to 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etum, they are most likely going to look at what?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does the root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17243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Divide the word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inaudible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into its parts.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prefix =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		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suffix= 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 on these word parts,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inaudible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mean what?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5792E-A1AE-48D4-A53D-599C3A55AD26}"/>
              </a:ext>
            </a:extLst>
          </p:cNvPr>
          <p:cNvSpPr txBox="1"/>
          <p:nvPr/>
        </p:nvSpPr>
        <p:spPr>
          <a:xfrm>
            <a:off x="5493544" y="5590163"/>
            <a:ext cx="60971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 person were 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auditory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learner, what could that mean?</a:t>
            </a:r>
          </a:p>
        </p:txBody>
      </p:sp>
    </p:spTree>
    <p:extLst>
      <p:ext uri="{BB962C8B-B14F-4D97-AF65-F5344CB8AC3E}">
        <p14:creationId xmlns:p14="http://schemas.microsoft.com/office/powerpoint/2010/main" val="235570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5C8894-9675-44CB-990C-36E568020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42" y="140038"/>
            <a:ext cx="4348768" cy="6189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C8B0A8-C2E7-47C9-87C8-B1EBAF66FF73}"/>
              </a:ext>
            </a:extLst>
          </p:cNvPr>
          <p:cNvSpPr txBox="1"/>
          <p:nvPr/>
        </p:nvSpPr>
        <p:spPr>
          <a:xfrm>
            <a:off x="5729288" y="364332"/>
            <a:ext cx="5622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of you has your very own Affix List found on pages 216-221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47D8C6-430B-4C1D-9CC9-D0907664EF8A}"/>
              </a:ext>
            </a:extLst>
          </p:cNvPr>
          <p:cNvSpPr txBox="1"/>
          <p:nvPr/>
        </p:nvSpPr>
        <p:spPr>
          <a:xfrm>
            <a:off x="5561409" y="1495186"/>
            <a:ext cx="595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Let’s use our list to explore some words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1B697-87DE-468A-9F6B-F548F401D73F}"/>
              </a:ext>
            </a:extLst>
          </p:cNvPr>
          <p:cNvSpPr txBox="1"/>
          <p:nvPr/>
        </p:nvSpPr>
        <p:spPr>
          <a:xfrm>
            <a:off x="5493544" y="2543175"/>
            <a:ext cx="59578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Sometimes a word has 2 roots or base words. What 2 roots make up the word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hydrophobia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                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root= 		     which means: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Based on these word parts,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hydrophobia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must mean what?</a:t>
            </a:r>
          </a:p>
        </p:txBody>
      </p:sp>
    </p:spTree>
    <p:extLst>
      <p:ext uri="{BB962C8B-B14F-4D97-AF65-F5344CB8AC3E}">
        <p14:creationId xmlns:p14="http://schemas.microsoft.com/office/powerpoint/2010/main" val="368098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EDEC69-C80F-43D2-93E3-90934C27F48F}"/>
              </a:ext>
            </a:extLst>
          </p:cNvPr>
          <p:cNvSpPr txBox="1"/>
          <p:nvPr/>
        </p:nvSpPr>
        <p:spPr>
          <a:xfrm>
            <a:off x="7286626" y="1771650"/>
            <a:ext cx="40647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Let’s do some vocabulary practice together.</a:t>
            </a:r>
          </a:p>
          <a:p>
            <a:endParaRPr lang="en-US" sz="3200" b="1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Turn to page 28 to get started.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162807-7D4A-49F4-B15B-00E64C894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23" y="490127"/>
            <a:ext cx="6249272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2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{D996400F-BC52-41AE-BE39-031570BE3C20}tf78438558_win32</Template>
  <TotalTime>36</TotalTime>
  <Words>630</Words>
  <Application>Microsoft Office PowerPoint</Application>
  <PresentationFormat>Widescreen</PresentationFormat>
  <Paragraphs>66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Garamond</vt:lpstr>
      <vt:lpstr>Lato Extended</vt:lpstr>
      <vt:lpstr>SavonVTI</vt:lpstr>
      <vt:lpstr>Office Theme</vt:lpstr>
      <vt:lpstr>M1 U1 L07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 U1 L07</dc:title>
  <dc:creator>Lewis, Melissa</dc:creator>
  <cp:lastModifiedBy>Lewis, Melissa</cp:lastModifiedBy>
  <cp:revision>1</cp:revision>
  <dcterms:created xsi:type="dcterms:W3CDTF">2021-09-07T21:00:36Z</dcterms:created>
  <dcterms:modified xsi:type="dcterms:W3CDTF">2021-09-07T21:37:21Z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