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8" r:id="rId5"/>
    <p:sldId id="264" r:id="rId6"/>
    <p:sldId id="257" r:id="rId7"/>
    <p:sldId id="273" r:id="rId8"/>
    <p:sldId id="261" r:id="rId9"/>
    <p:sldId id="259" r:id="rId10"/>
    <p:sldId id="260" r:id="rId11"/>
    <p:sldId id="265" r:id="rId12"/>
    <p:sldId id="266" r:id="rId13"/>
    <p:sldId id="267" r:id="rId14"/>
    <p:sldId id="268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E40ED-EDDD-4877-9CB3-D61DD1CE9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770720-CDC6-42F8-ACD4-CFF4C943D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05F48-3BED-4723-8E3C-9684FCDF3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632F-3252-47B9-A431-F7544DA049CB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4CB43-D547-472C-9356-043FFAA91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1BB48-513C-4E48-A53E-BD0154CE0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B5A4-D751-456A-B4BE-C7CC380D9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54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56C62-7B36-4FF5-AE80-FBFAE6FA0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37EBD9-A657-41BF-B48D-4931648027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E3EB3-08AF-4FB8-8210-15A0AABC2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632F-3252-47B9-A431-F7544DA049CB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F3802-017F-4EB0-AFDD-651CB4766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E0945-FA0A-49A2-B38E-790FC9DD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B5A4-D751-456A-B4BE-C7CC380D9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0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A2896E-33EF-455F-8ABD-FEB643963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3BBEA7-D652-48ED-A36B-C3ACF0BE7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A074E-5529-44A5-8BD3-761CCECAE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632F-3252-47B9-A431-F7544DA049CB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393FC-1FB4-4DD4-BBB3-586A3F990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93C9D-F095-4DD1-B574-CE070DA7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B5A4-D751-456A-B4BE-C7CC380D9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FA14D-B04B-4858-9F04-517316C18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7F1E4-5E3F-4C20-A90A-72DD3E564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BBB27-6DB7-4582-9BE7-10BDC01E8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632F-3252-47B9-A431-F7544DA049CB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7E7DC-137B-46FE-96D6-8CEA795E4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0C08E-A700-4F7E-AEF4-8AAB7C44F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B5A4-D751-456A-B4BE-C7CC380D9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1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7301-50AC-4CB3-99EC-357C645D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18F1D-2BE5-4C97-B584-8BB962330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D09B3-7F1C-4DCF-87F0-B2B16152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632F-3252-47B9-A431-F7544DA049CB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BE5D3-BA16-4E64-992C-26442119D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DFCD4-6E22-45B4-BD77-4646ED5A4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B5A4-D751-456A-B4BE-C7CC380D9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0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6BC4E-DD87-46C5-85EB-C2157B7D1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41B00-EE94-42E6-9398-4BB8A7907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3A63AD-D132-45C3-98A9-15A7B69D2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F2FBA-CBE6-4B76-85DD-2A0FF68F4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632F-3252-47B9-A431-F7544DA049CB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D809A0-A37E-4E18-9259-C0A21B0BD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60661-6070-48D6-9D00-858633B10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B5A4-D751-456A-B4BE-C7CC380D9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8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64F4F-CCDA-40EB-9E6F-DD69D970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C7488-E3FD-49D2-B727-DE49F45B0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B472A-59A3-4E6F-825D-38C196053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53CB64-9CF8-46B8-A25B-6F32B8DC12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BDB1F4-B216-4048-B946-78E149154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BE2C47-A047-4064-B902-D95903F6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632F-3252-47B9-A431-F7544DA049CB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6692A0-3C17-431E-8517-81AC0558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C57491-8A29-44E6-9A44-B5654D2B0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B5A4-D751-456A-B4BE-C7CC380D9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2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13FC1-FB11-44EB-B25E-5FBF9A87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FB0A5A-F314-4F29-8CFD-D55738880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632F-3252-47B9-A431-F7544DA049CB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18379B-45BA-46AA-88BC-B1755564A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C1AA7-F71A-4B7A-9C74-23DB6A9E8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B5A4-D751-456A-B4BE-C7CC380D9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973184-EAEE-4BFE-8458-198CE1DA3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632F-3252-47B9-A431-F7544DA049CB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9ECA0A-442E-4627-A19E-0F3DC3834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B269E-294A-4D79-A2D3-DA90263F4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B5A4-D751-456A-B4BE-C7CC380D9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1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93038-B102-416A-8C3E-A06510A54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40C17-1FB0-4511-981E-E44E96489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3F29F9-4855-40FE-B853-D5EC8850A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E7F30-67B4-4EE8-B499-103483BDC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632F-3252-47B9-A431-F7544DA049CB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1D64C9-8436-42C6-BB15-598D4F320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8FF84A-3577-439C-AC51-41E258A0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B5A4-D751-456A-B4BE-C7CC380D9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0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B7F41-0596-4020-AE27-6F48785EE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8102B8-C6AF-49C2-8BC6-3510C8D209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1105D-5644-4544-B83C-EE0CAEE62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5CED5-D12D-4A20-B3FE-31BB035BC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632F-3252-47B9-A431-F7544DA049CB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7C544B-3D57-4462-8B6D-44A07CC10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BBFB5-825E-4864-A8FF-56E35F20F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B5A4-D751-456A-B4BE-C7CC380D9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6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4C3CC9-77B9-4C8F-8A55-CC20D1194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5D5C0-AA9B-48FC-AF76-BB2A99661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8A617-A555-44F4-A07C-B21CE0087E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632F-3252-47B9-A431-F7544DA049CB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330AF-2ACF-4F4E-A295-3DB13DBB3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F94C7-ED87-4651-9858-4B9644B89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3B5A4-D751-456A-B4BE-C7CC380D9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9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YSnf6qy4WA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SqN25dpPig?feature=oembed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iaPqgwJFo4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745E0D-B9ED-45E2-9B86-78AE65DA1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36" y="433358"/>
            <a:ext cx="6953250" cy="18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6AB546-A415-4098-AFAF-3DA8149E81C1}"/>
              </a:ext>
            </a:extLst>
          </p:cNvPr>
          <p:cNvSpPr txBox="1"/>
          <p:nvPr/>
        </p:nvSpPr>
        <p:spPr>
          <a:xfrm>
            <a:off x="1398247" y="3210848"/>
            <a:ext cx="991114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0" dirty="0">
                <a:solidFill>
                  <a:srgbClr val="000000"/>
                </a:solidFill>
                <a:effectLst/>
                <a:latin typeface="Lato Extended"/>
              </a:rPr>
              <a:t>I can identify strategies to determine (figure out) the meaning of unfamiliar vocabulary.</a:t>
            </a:r>
            <a:br>
              <a:rPr lang="en-US" sz="1800" b="1" i="0" dirty="0">
                <a:solidFill>
                  <a:srgbClr val="000000"/>
                </a:solidFill>
                <a:effectLst/>
                <a:latin typeface="Lato Extended"/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  <a:latin typeface="Lato Extended"/>
              </a:rPr>
              <a:t>(Vocabulary LTa)</a:t>
            </a:r>
            <a:endParaRPr lang="en-US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ctr"/>
            <a:r>
              <a:rPr lang="en-US" sz="1800" b="1" i="0" dirty="0">
                <a:solidFill>
                  <a:srgbClr val="000000"/>
                </a:solidFill>
                <a:effectLst/>
                <a:latin typeface="Lato Extended"/>
              </a:rPr>
              <a:t>I can analyze how the setting shapes the characters and plot in chapter 3 of 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Lato Extended"/>
              </a:rPr>
              <a:t>A Long Walk to Water.</a:t>
            </a:r>
            <a:br>
              <a:rPr lang="en-US" sz="1800" b="1" i="1" dirty="0">
                <a:solidFill>
                  <a:srgbClr val="000000"/>
                </a:solidFill>
                <a:effectLst/>
                <a:latin typeface="Lato Extended"/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  <a:latin typeface="Lato Extended"/>
              </a:rPr>
              <a:t>(Key Ideas &amp; Details LTa, LTc)</a:t>
            </a:r>
            <a:endParaRPr lang="en-US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ctr"/>
            <a:r>
              <a:rPr lang="en-US" sz="1800" b="1" i="0" dirty="0">
                <a:solidFill>
                  <a:srgbClr val="000000"/>
                </a:solidFill>
                <a:effectLst/>
                <a:latin typeface="Lato Extended"/>
              </a:rPr>
              <a:t>I can explain how the author develops the points of view of Salva and Nya in chapter 3 of 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Lato Extended"/>
              </a:rPr>
              <a:t>A Long Walk to Water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Lato Extended"/>
              </a:rPr>
              <a:t>.</a:t>
            </a:r>
            <a:br>
              <a:rPr lang="en-US" sz="1800" b="1" i="0" dirty="0">
                <a:solidFill>
                  <a:srgbClr val="000000"/>
                </a:solidFill>
                <a:effectLst/>
                <a:latin typeface="Lato Extended"/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  <a:latin typeface="Lato Extended"/>
              </a:rPr>
              <a:t>(Craft &amp; Structure LTc)</a:t>
            </a:r>
            <a:endParaRPr lang="en-US" b="0" i="0" dirty="0">
              <a:solidFill>
                <a:srgbClr val="2D3B45"/>
              </a:solidFill>
              <a:effectLst/>
              <a:latin typeface="Lato Extended"/>
            </a:endParaRP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E06EBFA3-1184-4B7F-AF04-0DA025DA56F8}"/>
              </a:ext>
            </a:extLst>
          </p:cNvPr>
          <p:cNvSpPr/>
          <p:nvPr/>
        </p:nvSpPr>
        <p:spPr>
          <a:xfrm>
            <a:off x="1043426" y="3135887"/>
            <a:ext cx="448785" cy="426346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D6E5277F-DE20-4A71-92B8-F4304DC8E1CD}"/>
              </a:ext>
            </a:extLst>
          </p:cNvPr>
          <p:cNvSpPr/>
          <p:nvPr/>
        </p:nvSpPr>
        <p:spPr>
          <a:xfrm>
            <a:off x="1267818" y="4469621"/>
            <a:ext cx="448785" cy="426346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23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43A7A40-1AE6-4218-A8E0-8248174A5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8AB40A-4374-4897-B5EE-9F8913476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6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82E729-B115-4FAD-8059-92FDD9AA39AD}"/>
              </a:ext>
            </a:extLst>
          </p:cNvPr>
          <p:cNvSpPr txBox="1"/>
          <p:nvPr/>
        </p:nvSpPr>
        <p:spPr>
          <a:xfrm>
            <a:off x="8325852" y="1118937"/>
            <a:ext cx="3404937" cy="2683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Affixes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Prefix – before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Suffix - after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83379C-045E-4010-ABDC-A270A0AA1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 flipH="1">
            <a:off x="-176401" y="170308"/>
            <a:ext cx="2514948" cy="2174333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B0AB1BF-11AE-4CFF-85EC-E51DBD316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6548A0-953E-4FBA-97A5-592ACAF42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84FA27B-CD1F-421B-BB4F-B141F02FF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CDBD6AB-1AC7-4807-9C34-01139BB7C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Online Media 11" title="What are affixes? | Reading | Khan Academy">
            <a:hlinkClick r:id="" action="ppaction://media"/>
            <a:extLst>
              <a:ext uri="{FF2B5EF4-FFF2-40B4-BE49-F238E27FC236}">
                <a16:creationId xmlns:a16="http://schemas.microsoft.com/office/drawing/2014/main" id="{1B83F091-599F-49A4-8AB1-E2E9C9BCA68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1720" y="640722"/>
            <a:ext cx="7535428" cy="565157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5FDDF18-F156-4D2D-82C6-F55008E33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130553" y="4560734"/>
            <a:ext cx="3061446" cy="2297265"/>
            <a:chOff x="-305" y="-1"/>
            <a:chExt cx="3832880" cy="287613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822C29E-FFDD-45BC-A286-9C00C8E2D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9E2381D-1763-4D42-A3A2-B2345DD35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2A622D5-9532-4E0C-B9A8-DAEDD46462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C0ABE88-5ADF-4A31-8505-78968DBB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825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5C8894-9675-44CB-990C-36E568020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42" y="140038"/>
            <a:ext cx="4348768" cy="6189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C8B0A8-C2E7-47C9-87C8-B1EBAF66FF73}"/>
              </a:ext>
            </a:extLst>
          </p:cNvPr>
          <p:cNvSpPr txBox="1"/>
          <p:nvPr/>
        </p:nvSpPr>
        <p:spPr>
          <a:xfrm>
            <a:off x="5729288" y="364332"/>
            <a:ext cx="5622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Each of you has your very own Affix List found on pages 216-221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47D8C6-430B-4C1D-9CC9-D0907664EF8A}"/>
              </a:ext>
            </a:extLst>
          </p:cNvPr>
          <p:cNvSpPr txBox="1"/>
          <p:nvPr/>
        </p:nvSpPr>
        <p:spPr>
          <a:xfrm>
            <a:off x="5561409" y="1495186"/>
            <a:ext cx="5957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Let’s use our list to explore some words</a:t>
            </a:r>
            <a:r>
              <a:rPr lang="en-US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C1B697-87DE-468A-9F6B-F548F401D73F}"/>
              </a:ext>
            </a:extLst>
          </p:cNvPr>
          <p:cNvSpPr txBox="1"/>
          <p:nvPr/>
        </p:nvSpPr>
        <p:spPr>
          <a:xfrm>
            <a:off x="5493544" y="2543175"/>
            <a:ext cx="5957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Amo</a:t>
            </a:r>
            <a:r>
              <a:rPr lang="en-US" sz="2400" dirty="0"/>
              <a:t>r</a:t>
            </a:r>
            <a:r>
              <a:rPr lang="en-US" sz="2400" b="1" dirty="0">
                <a:solidFill>
                  <a:srgbClr val="C00000"/>
                </a:solidFill>
              </a:rPr>
              <a:t>ous</a:t>
            </a:r>
          </a:p>
          <a:p>
            <a:r>
              <a:rPr lang="en-US" sz="2400" b="1" dirty="0"/>
              <a:t>Root</a:t>
            </a:r>
            <a:r>
              <a:rPr lang="en-US" sz="2400" dirty="0"/>
              <a:t> = </a:t>
            </a:r>
            <a:r>
              <a:rPr lang="en-US" sz="2400" dirty="0" err="1"/>
              <a:t>amo</a:t>
            </a:r>
            <a:r>
              <a:rPr lang="en-US" sz="2400" dirty="0"/>
              <a:t> 	which means:</a:t>
            </a:r>
          </a:p>
          <a:p>
            <a:r>
              <a:rPr lang="en-US" sz="2400" dirty="0">
                <a:solidFill>
                  <a:srgbClr val="C00000"/>
                </a:solidFill>
              </a:rPr>
              <a:t>Suffix</a:t>
            </a:r>
            <a:r>
              <a:rPr lang="en-US" sz="2400" dirty="0"/>
              <a:t> = </a:t>
            </a:r>
            <a:r>
              <a:rPr lang="en-US" sz="2400" dirty="0" err="1"/>
              <a:t>ous</a:t>
            </a:r>
            <a:r>
              <a:rPr lang="en-US" sz="2400" dirty="0"/>
              <a:t>	which means:</a:t>
            </a:r>
          </a:p>
          <a:p>
            <a:r>
              <a:rPr lang="en-US" sz="2400" dirty="0"/>
              <a:t>Therefore, amorous must mean:</a:t>
            </a:r>
          </a:p>
        </p:txBody>
      </p:sp>
    </p:spTree>
    <p:extLst>
      <p:ext uri="{BB962C8B-B14F-4D97-AF65-F5344CB8AC3E}">
        <p14:creationId xmlns:p14="http://schemas.microsoft.com/office/powerpoint/2010/main" val="4226451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5C8894-9675-44CB-990C-36E568020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42" y="140038"/>
            <a:ext cx="4348768" cy="6189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C8B0A8-C2E7-47C9-87C8-B1EBAF66FF73}"/>
              </a:ext>
            </a:extLst>
          </p:cNvPr>
          <p:cNvSpPr txBox="1"/>
          <p:nvPr/>
        </p:nvSpPr>
        <p:spPr>
          <a:xfrm>
            <a:off x="5729288" y="364332"/>
            <a:ext cx="5622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Each of you has your very own Affix List found on pages 216-221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47D8C6-430B-4C1D-9CC9-D0907664EF8A}"/>
              </a:ext>
            </a:extLst>
          </p:cNvPr>
          <p:cNvSpPr txBox="1"/>
          <p:nvPr/>
        </p:nvSpPr>
        <p:spPr>
          <a:xfrm>
            <a:off x="5561409" y="1495186"/>
            <a:ext cx="5957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Let’s use our list to explore some words</a:t>
            </a:r>
            <a:r>
              <a:rPr lang="en-US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C1B697-87DE-468A-9F6B-F548F401D73F}"/>
              </a:ext>
            </a:extLst>
          </p:cNvPr>
          <p:cNvSpPr txBox="1"/>
          <p:nvPr/>
        </p:nvSpPr>
        <p:spPr>
          <a:xfrm>
            <a:off x="5493544" y="2543175"/>
            <a:ext cx="5957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someone goes to an </a:t>
            </a:r>
            <a:r>
              <a:rPr lang="en-US" sz="2400" b="1" dirty="0"/>
              <a:t>arbor</a:t>
            </a:r>
            <a:r>
              <a:rPr lang="en-US" sz="2400" dirty="0"/>
              <a:t>etum, they are most likely going to look at what?</a:t>
            </a:r>
          </a:p>
          <a:p>
            <a:endParaRPr lang="en-US" sz="2400" dirty="0"/>
          </a:p>
          <a:p>
            <a:r>
              <a:rPr lang="en-US" sz="2400" dirty="0"/>
              <a:t>What does the root </a:t>
            </a:r>
            <a:r>
              <a:rPr lang="en-US" sz="2400" b="1" dirty="0"/>
              <a:t>arbor</a:t>
            </a:r>
            <a:r>
              <a:rPr lang="en-US" sz="2400" dirty="0"/>
              <a:t> mean?</a:t>
            </a:r>
          </a:p>
        </p:txBody>
      </p:sp>
    </p:spTree>
    <p:extLst>
      <p:ext uri="{BB962C8B-B14F-4D97-AF65-F5344CB8AC3E}">
        <p14:creationId xmlns:p14="http://schemas.microsoft.com/office/powerpoint/2010/main" val="1724346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5C8894-9675-44CB-990C-36E568020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42" y="140038"/>
            <a:ext cx="4348768" cy="6189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C8B0A8-C2E7-47C9-87C8-B1EBAF66FF73}"/>
              </a:ext>
            </a:extLst>
          </p:cNvPr>
          <p:cNvSpPr txBox="1"/>
          <p:nvPr/>
        </p:nvSpPr>
        <p:spPr>
          <a:xfrm>
            <a:off x="5729288" y="364332"/>
            <a:ext cx="5622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Each of you has your very own Affix List found on pages 216-221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47D8C6-430B-4C1D-9CC9-D0907664EF8A}"/>
              </a:ext>
            </a:extLst>
          </p:cNvPr>
          <p:cNvSpPr txBox="1"/>
          <p:nvPr/>
        </p:nvSpPr>
        <p:spPr>
          <a:xfrm>
            <a:off x="5561409" y="1495186"/>
            <a:ext cx="5957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Let’s use our list to explore some words</a:t>
            </a:r>
            <a:r>
              <a:rPr lang="en-US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C1B697-87DE-468A-9F6B-F548F401D73F}"/>
              </a:ext>
            </a:extLst>
          </p:cNvPr>
          <p:cNvSpPr txBox="1"/>
          <p:nvPr/>
        </p:nvSpPr>
        <p:spPr>
          <a:xfrm>
            <a:off x="5493544" y="2543175"/>
            <a:ext cx="59578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Divide the word </a:t>
            </a:r>
            <a:r>
              <a:rPr lang="en-US" sz="2400" b="1" dirty="0"/>
              <a:t>inaudible</a:t>
            </a:r>
            <a:r>
              <a:rPr lang="en-US" sz="2400" dirty="0"/>
              <a:t> into its parts.</a:t>
            </a:r>
          </a:p>
          <a:p>
            <a:endParaRPr lang="en-US" sz="2400" dirty="0"/>
          </a:p>
          <a:p>
            <a:r>
              <a:rPr lang="en-US" sz="2400" dirty="0"/>
              <a:t>prefix =                      which means:</a:t>
            </a:r>
          </a:p>
          <a:p>
            <a:r>
              <a:rPr lang="en-US" sz="2400" dirty="0"/>
              <a:t>root= 		         which means:</a:t>
            </a:r>
          </a:p>
          <a:p>
            <a:r>
              <a:rPr lang="en-US" sz="2400" dirty="0"/>
              <a:t>suffix=                       which means:</a:t>
            </a:r>
          </a:p>
          <a:p>
            <a:endParaRPr lang="en-US" sz="2400" dirty="0"/>
          </a:p>
          <a:p>
            <a:r>
              <a:rPr lang="en-US" sz="2400" dirty="0"/>
              <a:t>Based on these word parts, </a:t>
            </a:r>
            <a:r>
              <a:rPr lang="en-US" sz="2400" b="1" dirty="0"/>
              <a:t>inaudible </a:t>
            </a:r>
            <a:r>
              <a:rPr lang="en-US" sz="2400" dirty="0"/>
              <a:t>must mean what?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95792E-A1AE-48D4-A53D-599C3A55AD26}"/>
              </a:ext>
            </a:extLst>
          </p:cNvPr>
          <p:cNvSpPr txBox="1"/>
          <p:nvPr/>
        </p:nvSpPr>
        <p:spPr>
          <a:xfrm>
            <a:off x="5493544" y="5590163"/>
            <a:ext cx="60971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a person were an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auditory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learner, what could that mean?</a:t>
            </a:r>
          </a:p>
        </p:txBody>
      </p:sp>
    </p:spTree>
    <p:extLst>
      <p:ext uri="{BB962C8B-B14F-4D97-AF65-F5344CB8AC3E}">
        <p14:creationId xmlns:p14="http://schemas.microsoft.com/office/powerpoint/2010/main" val="235570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5C8894-9675-44CB-990C-36E568020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42" y="140038"/>
            <a:ext cx="4348768" cy="6189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C8B0A8-C2E7-47C9-87C8-B1EBAF66FF73}"/>
              </a:ext>
            </a:extLst>
          </p:cNvPr>
          <p:cNvSpPr txBox="1"/>
          <p:nvPr/>
        </p:nvSpPr>
        <p:spPr>
          <a:xfrm>
            <a:off x="5729288" y="364332"/>
            <a:ext cx="5622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Each of you has your very own Affix List found on pages 216-221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47D8C6-430B-4C1D-9CC9-D0907664EF8A}"/>
              </a:ext>
            </a:extLst>
          </p:cNvPr>
          <p:cNvSpPr txBox="1"/>
          <p:nvPr/>
        </p:nvSpPr>
        <p:spPr>
          <a:xfrm>
            <a:off x="5561409" y="1495186"/>
            <a:ext cx="5957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Let’s use our list to explore some words</a:t>
            </a:r>
            <a:r>
              <a:rPr lang="en-US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C1B697-87DE-468A-9F6B-F548F401D73F}"/>
              </a:ext>
            </a:extLst>
          </p:cNvPr>
          <p:cNvSpPr txBox="1"/>
          <p:nvPr/>
        </p:nvSpPr>
        <p:spPr>
          <a:xfrm>
            <a:off x="5493544" y="2543175"/>
            <a:ext cx="59578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Sometimes a word has 2 roots or base words. What 2 roots make up the word </a:t>
            </a:r>
            <a:r>
              <a:rPr lang="en-US" sz="2400" b="1" dirty="0"/>
              <a:t>hydrophobia</a:t>
            </a:r>
            <a:r>
              <a:rPr lang="en-US" sz="2400" dirty="0"/>
              <a:t>?</a:t>
            </a:r>
          </a:p>
          <a:p>
            <a:endParaRPr lang="en-US" sz="2400" dirty="0"/>
          </a:p>
          <a:p>
            <a:r>
              <a:rPr lang="en-US" sz="2400" dirty="0"/>
              <a:t>root=                      which means:</a:t>
            </a:r>
          </a:p>
          <a:p>
            <a:r>
              <a:rPr lang="en-US" sz="2400" dirty="0"/>
              <a:t>root= 		     which means:</a:t>
            </a:r>
          </a:p>
          <a:p>
            <a:endParaRPr lang="en-US" sz="2400" dirty="0"/>
          </a:p>
          <a:p>
            <a:r>
              <a:rPr lang="en-US" sz="2400" dirty="0"/>
              <a:t>Based on these word parts, </a:t>
            </a:r>
            <a:r>
              <a:rPr lang="en-US" sz="2400" b="1" dirty="0"/>
              <a:t>hydrophobia</a:t>
            </a:r>
            <a:r>
              <a:rPr lang="en-US" sz="2400" dirty="0"/>
              <a:t> must mean what?</a:t>
            </a:r>
          </a:p>
        </p:txBody>
      </p:sp>
    </p:spTree>
    <p:extLst>
      <p:ext uri="{BB962C8B-B14F-4D97-AF65-F5344CB8AC3E}">
        <p14:creationId xmlns:p14="http://schemas.microsoft.com/office/powerpoint/2010/main" val="3680989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FF6A31-A257-4E0D-90DE-F1DF5E56095E}"/>
              </a:ext>
            </a:extLst>
          </p:cNvPr>
          <p:cNvSpPr txBox="1"/>
          <p:nvPr/>
        </p:nvSpPr>
        <p:spPr>
          <a:xfrm>
            <a:off x="1042988" y="2619345"/>
            <a:ext cx="970835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1. “The dirt under her feet turned to mud, then sludge, until at last she was</a:t>
            </a:r>
          </a:p>
          <a:p>
            <a:r>
              <a:rPr lang="en-US" sz="2400" dirty="0"/>
              <a:t>ankle-deep in water.” (14)</a:t>
            </a:r>
          </a:p>
          <a:p>
            <a:r>
              <a:rPr lang="en-US" sz="2400" dirty="0"/>
              <a:t>What word in this sentence best helps in understanding the meaning of</a:t>
            </a:r>
          </a:p>
          <a:p>
            <a:r>
              <a:rPr lang="en-US" sz="2400" dirty="0"/>
              <a:t>sludge? (L.7.4a, L.7.6)</a:t>
            </a:r>
          </a:p>
          <a:p>
            <a:r>
              <a:rPr lang="en-US" sz="2400" dirty="0"/>
              <a:t>A. dirt</a:t>
            </a:r>
          </a:p>
          <a:p>
            <a:r>
              <a:rPr lang="en-US" sz="2400" dirty="0"/>
              <a:t>B. feet</a:t>
            </a:r>
          </a:p>
          <a:p>
            <a:r>
              <a:rPr lang="en-US" sz="2400" dirty="0"/>
              <a:t>C. mud</a:t>
            </a:r>
          </a:p>
          <a:p>
            <a:r>
              <a:rPr lang="en-US" sz="2400" dirty="0"/>
              <a:t>D. water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95B5FF-F6C4-4756-A789-E0CCA47C8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56" y="318174"/>
            <a:ext cx="4938188" cy="12924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C67B54-0447-4B80-A9F6-59178239733E}"/>
              </a:ext>
            </a:extLst>
          </p:cNvPr>
          <p:cNvSpPr txBox="1"/>
          <p:nvPr/>
        </p:nvSpPr>
        <p:spPr>
          <a:xfrm>
            <a:off x="5606057" y="419244"/>
            <a:ext cx="60971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000000"/>
                </a:solidFill>
                <a:effectLst/>
                <a:latin typeface="Lato Extended"/>
              </a:rPr>
              <a:t>I can identify strategies to determine (figure out) the meaning of unfamiliar vocabulary.</a:t>
            </a:r>
            <a:br>
              <a:rPr lang="en-US" sz="1400" b="1" i="0" dirty="0">
                <a:solidFill>
                  <a:srgbClr val="000000"/>
                </a:solidFill>
                <a:effectLst/>
                <a:latin typeface="Lato Extended"/>
              </a:rPr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5DF9AC-D7D5-4013-95A2-E967950AB5D0}"/>
              </a:ext>
            </a:extLst>
          </p:cNvPr>
          <p:cNvSpPr txBox="1"/>
          <p:nvPr/>
        </p:nvSpPr>
        <p:spPr>
          <a:xfrm>
            <a:off x="5686426" y="1283732"/>
            <a:ext cx="3464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Workbook page 177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D1B5433-1068-40D2-85B9-3BBF97C0891A}"/>
              </a:ext>
            </a:extLst>
          </p:cNvPr>
          <p:cNvSpPr/>
          <p:nvPr/>
        </p:nvSpPr>
        <p:spPr>
          <a:xfrm>
            <a:off x="369356" y="4893469"/>
            <a:ext cx="673632" cy="30718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7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95B5FF-F6C4-4756-A789-E0CCA47C8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56" y="318174"/>
            <a:ext cx="4938188" cy="12924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C67B54-0447-4B80-A9F6-59178239733E}"/>
              </a:ext>
            </a:extLst>
          </p:cNvPr>
          <p:cNvSpPr txBox="1"/>
          <p:nvPr/>
        </p:nvSpPr>
        <p:spPr>
          <a:xfrm>
            <a:off x="5606057" y="419244"/>
            <a:ext cx="60971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000000"/>
                </a:solidFill>
                <a:effectLst/>
                <a:latin typeface="Lato Extended"/>
              </a:rPr>
              <a:t>I can identify strategies to determine (figure out) the meaning of unfamiliar vocabulary.</a:t>
            </a:r>
            <a:br>
              <a:rPr lang="en-US" sz="1400" b="1" i="0" dirty="0">
                <a:solidFill>
                  <a:srgbClr val="000000"/>
                </a:solidFill>
                <a:effectLst/>
                <a:latin typeface="Lato Extended"/>
              </a:rPr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DAF6D1-AA28-4C7C-A3C5-CA46BBB0D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56" y="2168185"/>
            <a:ext cx="7255560" cy="40042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7871C6-1561-4493-A922-7CBE781F5198}"/>
              </a:ext>
            </a:extLst>
          </p:cNvPr>
          <p:cNvSpPr txBox="1"/>
          <p:nvPr/>
        </p:nvSpPr>
        <p:spPr>
          <a:xfrm>
            <a:off x="7778333" y="3318540"/>
            <a:ext cx="3924914" cy="1246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Part B Use what you know about these word parts to write a definition of gourdfuls in your own words. (L.7.4b, L.7.6)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341C36-3B05-4256-A478-25574E0FEC19}"/>
              </a:ext>
            </a:extLst>
          </p:cNvPr>
          <p:cNvSpPr txBox="1"/>
          <p:nvPr/>
        </p:nvSpPr>
        <p:spPr>
          <a:xfrm>
            <a:off x="5507831" y="3941698"/>
            <a:ext cx="1764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ful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3DFAF0-686D-4E26-BB5F-C60951E9EE71}"/>
              </a:ext>
            </a:extLst>
          </p:cNvPr>
          <p:cNvSpPr txBox="1"/>
          <p:nvPr/>
        </p:nvSpPr>
        <p:spPr>
          <a:xfrm>
            <a:off x="5507830" y="5035994"/>
            <a:ext cx="1764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full of</a:t>
            </a:r>
          </a:p>
        </p:txBody>
      </p:sp>
    </p:spTree>
    <p:extLst>
      <p:ext uri="{BB962C8B-B14F-4D97-AF65-F5344CB8AC3E}">
        <p14:creationId xmlns:p14="http://schemas.microsoft.com/office/powerpoint/2010/main" val="293484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FF6A31-A257-4E0D-90DE-F1DF5E56095E}"/>
              </a:ext>
            </a:extLst>
          </p:cNvPr>
          <p:cNvSpPr txBox="1"/>
          <p:nvPr/>
        </p:nvSpPr>
        <p:spPr>
          <a:xfrm>
            <a:off x="1343025" y="2212152"/>
            <a:ext cx="97083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Follow the directions in your workbook to answer questions 3-4 on pages 178-179. Make sure you do both parts of each question.</a:t>
            </a:r>
          </a:p>
          <a:p>
            <a:endParaRPr lang="en-US" sz="2400" dirty="0"/>
          </a:p>
          <a:p>
            <a:r>
              <a:rPr lang="en-US" sz="2400" dirty="0"/>
              <a:t>You do not need to do question 5.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95B5FF-F6C4-4756-A789-E0CCA47C8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56" y="318174"/>
            <a:ext cx="4938188" cy="12924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C67B54-0447-4B80-A9F6-59178239733E}"/>
              </a:ext>
            </a:extLst>
          </p:cNvPr>
          <p:cNvSpPr txBox="1"/>
          <p:nvPr/>
        </p:nvSpPr>
        <p:spPr>
          <a:xfrm>
            <a:off x="5606057" y="419244"/>
            <a:ext cx="60971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000000"/>
                </a:solidFill>
                <a:effectLst/>
                <a:latin typeface="Lato Extended"/>
              </a:rPr>
              <a:t>I can identify strategies to determine (figure out) the meaning of unfamiliar vocabulary.</a:t>
            </a:r>
            <a:br>
              <a:rPr lang="en-US" sz="1400" b="1" i="0" dirty="0">
                <a:solidFill>
                  <a:srgbClr val="000000"/>
                </a:solidFill>
                <a:effectLst/>
                <a:latin typeface="Lato Extended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299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AC9CB6-A1F0-4978-891F-40B5E211E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73" y="450187"/>
            <a:ext cx="5134957" cy="13505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C1689E-B1CF-4698-96B9-1DB11327927A}"/>
              </a:ext>
            </a:extLst>
          </p:cNvPr>
          <p:cNvSpPr txBox="1"/>
          <p:nvPr/>
        </p:nvSpPr>
        <p:spPr>
          <a:xfrm>
            <a:off x="6023014" y="450187"/>
            <a:ext cx="560841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dirty="0">
                <a:solidFill>
                  <a:srgbClr val="2D3B45"/>
                </a:solidFill>
                <a:effectLst/>
                <a:latin typeface="Lato Extended"/>
              </a:rPr>
              <a:t>Learning Goal:  What is the gist of </a:t>
            </a:r>
            <a:r>
              <a:rPr lang="en-US" b="1" dirty="0">
                <a:solidFill>
                  <a:srgbClr val="2D3B45"/>
                </a:solidFill>
                <a:latin typeface="Lato Extended"/>
              </a:rPr>
              <a:t>a text.</a:t>
            </a:r>
          </a:p>
          <a:p>
            <a:pPr algn="l"/>
            <a:endParaRPr lang="en-US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l"/>
            <a:r>
              <a:rPr lang="en-US" sz="1800" b="0" i="0" dirty="0">
                <a:solidFill>
                  <a:srgbClr val="2D3B45"/>
                </a:solidFill>
                <a:effectLst/>
                <a:latin typeface="Lato Extended"/>
              </a:rPr>
              <a:t>Remember, this gist is what the text is mostly about. You tell the gist of the chapter with a very small number of words.</a:t>
            </a:r>
            <a:endParaRPr lang="en-US" b="0" i="0" dirty="0">
              <a:solidFill>
                <a:srgbClr val="2D3B45"/>
              </a:solidFill>
              <a:effectLst/>
              <a:latin typeface="Lato Extende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CE79C6-5A2E-44EB-B4D5-413CFEF7FCF8}"/>
              </a:ext>
            </a:extLst>
          </p:cNvPr>
          <p:cNvSpPr txBox="1"/>
          <p:nvPr/>
        </p:nvSpPr>
        <p:spPr>
          <a:xfrm>
            <a:off x="319759" y="2112182"/>
            <a:ext cx="95479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E03E2D"/>
                </a:solidFill>
                <a:latin typeface="Lato Extended"/>
              </a:rPr>
              <a:t>The gist of chapter 2</a:t>
            </a:r>
            <a:r>
              <a:rPr lang="en-US" sz="1800" b="0" i="0" dirty="0">
                <a:solidFill>
                  <a:srgbClr val="E03E2D"/>
                </a:solidFill>
                <a:effectLst/>
                <a:latin typeface="Lato Extended"/>
              </a:rPr>
              <a:t>:</a:t>
            </a:r>
            <a:endParaRPr lang="en-US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E03E2D"/>
                </a:solidFill>
                <a:effectLst/>
                <a:latin typeface="Lato Extended"/>
              </a:rPr>
              <a:t>Nya: takes thorn out of foot</a:t>
            </a:r>
            <a:endParaRPr lang="en-US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E03E2D"/>
                </a:solidFill>
                <a:effectLst/>
                <a:latin typeface="Lato Extended"/>
              </a:rPr>
              <a:t>Salva: walking with a group; not his family; soldiers take men; group leaves him behind</a:t>
            </a:r>
            <a:endParaRPr lang="en-US" b="0" i="0" dirty="0">
              <a:solidFill>
                <a:srgbClr val="2D3B45"/>
              </a:solidFill>
              <a:effectLst/>
              <a:latin typeface="Lato Extended"/>
            </a:endParaRPr>
          </a:p>
        </p:txBody>
      </p:sp>
    </p:spTree>
    <p:extLst>
      <p:ext uri="{BB962C8B-B14F-4D97-AF65-F5344CB8AC3E}">
        <p14:creationId xmlns:p14="http://schemas.microsoft.com/office/powerpoint/2010/main" val="1455685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3E9036-E7C7-482E-A649-50F65091DC36}"/>
              </a:ext>
            </a:extLst>
          </p:cNvPr>
          <p:cNvSpPr txBox="1"/>
          <p:nvPr/>
        </p:nvSpPr>
        <p:spPr>
          <a:xfrm>
            <a:off x="7846030" y="3584070"/>
            <a:ext cx="3639368" cy="646331"/>
          </a:xfrm>
          <a:custGeom>
            <a:avLst/>
            <a:gdLst>
              <a:gd name="connsiteX0" fmla="*/ 0 w 3639368"/>
              <a:gd name="connsiteY0" fmla="*/ 0 h 646331"/>
              <a:gd name="connsiteX1" fmla="*/ 497380 w 3639368"/>
              <a:gd name="connsiteY1" fmla="*/ 0 h 646331"/>
              <a:gd name="connsiteX2" fmla="*/ 1140335 w 3639368"/>
              <a:gd name="connsiteY2" fmla="*/ 0 h 646331"/>
              <a:gd name="connsiteX3" fmla="*/ 1710503 w 3639368"/>
              <a:gd name="connsiteY3" fmla="*/ 0 h 646331"/>
              <a:gd name="connsiteX4" fmla="*/ 2317064 w 3639368"/>
              <a:gd name="connsiteY4" fmla="*/ 0 h 646331"/>
              <a:gd name="connsiteX5" fmla="*/ 2923626 w 3639368"/>
              <a:gd name="connsiteY5" fmla="*/ 0 h 646331"/>
              <a:gd name="connsiteX6" fmla="*/ 3639368 w 3639368"/>
              <a:gd name="connsiteY6" fmla="*/ 0 h 646331"/>
              <a:gd name="connsiteX7" fmla="*/ 3639368 w 3639368"/>
              <a:gd name="connsiteY7" fmla="*/ 646331 h 646331"/>
              <a:gd name="connsiteX8" fmla="*/ 3105594 w 3639368"/>
              <a:gd name="connsiteY8" fmla="*/ 646331 h 646331"/>
              <a:gd name="connsiteX9" fmla="*/ 2608214 w 3639368"/>
              <a:gd name="connsiteY9" fmla="*/ 646331 h 646331"/>
              <a:gd name="connsiteX10" fmla="*/ 2001652 w 3639368"/>
              <a:gd name="connsiteY10" fmla="*/ 646331 h 646331"/>
              <a:gd name="connsiteX11" fmla="*/ 1504272 w 3639368"/>
              <a:gd name="connsiteY11" fmla="*/ 646331 h 646331"/>
              <a:gd name="connsiteX12" fmla="*/ 1006892 w 3639368"/>
              <a:gd name="connsiteY12" fmla="*/ 646331 h 646331"/>
              <a:gd name="connsiteX13" fmla="*/ 0 w 3639368"/>
              <a:gd name="connsiteY13" fmla="*/ 646331 h 646331"/>
              <a:gd name="connsiteX14" fmla="*/ 0 w 3639368"/>
              <a:gd name="connsiteY1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39368" h="646331" extrusionOk="0">
                <a:moveTo>
                  <a:pt x="0" y="0"/>
                </a:moveTo>
                <a:cubicBezTo>
                  <a:pt x="128302" y="-10561"/>
                  <a:pt x="396878" y="-20780"/>
                  <a:pt x="497380" y="0"/>
                </a:cubicBezTo>
                <a:cubicBezTo>
                  <a:pt x="597882" y="20780"/>
                  <a:pt x="975832" y="9832"/>
                  <a:pt x="1140335" y="0"/>
                </a:cubicBezTo>
                <a:cubicBezTo>
                  <a:pt x="1304839" y="-9832"/>
                  <a:pt x="1487764" y="12678"/>
                  <a:pt x="1710503" y="0"/>
                </a:cubicBezTo>
                <a:cubicBezTo>
                  <a:pt x="1933242" y="-12678"/>
                  <a:pt x="2140165" y="16716"/>
                  <a:pt x="2317064" y="0"/>
                </a:cubicBezTo>
                <a:cubicBezTo>
                  <a:pt x="2493963" y="-16716"/>
                  <a:pt x="2725334" y="-11209"/>
                  <a:pt x="2923626" y="0"/>
                </a:cubicBezTo>
                <a:cubicBezTo>
                  <a:pt x="3121918" y="11209"/>
                  <a:pt x="3361661" y="-18515"/>
                  <a:pt x="3639368" y="0"/>
                </a:cubicBezTo>
                <a:cubicBezTo>
                  <a:pt x="3665652" y="149977"/>
                  <a:pt x="3655422" y="452737"/>
                  <a:pt x="3639368" y="646331"/>
                </a:cubicBezTo>
                <a:cubicBezTo>
                  <a:pt x="3431609" y="623143"/>
                  <a:pt x="3287615" y="638300"/>
                  <a:pt x="3105594" y="646331"/>
                </a:cubicBezTo>
                <a:cubicBezTo>
                  <a:pt x="2923573" y="654362"/>
                  <a:pt x="2748560" y="667818"/>
                  <a:pt x="2608214" y="646331"/>
                </a:cubicBezTo>
                <a:cubicBezTo>
                  <a:pt x="2467868" y="624844"/>
                  <a:pt x="2188002" y="638076"/>
                  <a:pt x="2001652" y="646331"/>
                </a:cubicBezTo>
                <a:cubicBezTo>
                  <a:pt x="1815302" y="654586"/>
                  <a:pt x="1716093" y="659655"/>
                  <a:pt x="1504272" y="646331"/>
                </a:cubicBezTo>
                <a:cubicBezTo>
                  <a:pt x="1292451" y="633007"/>
                  <a:pt x="1160907" y="646968"/>
                  <a:pt x="1006892" y="646331"/>
                </a:cubicBezTo>
                <a:cubicBezTo>
                  <a:pt x="852877" y="645694"/>
                  <a:pt x="326741" y="605557"/>
                  <a:pt x="0" y="646331"/>
                </a:cubicBezTo>
                <a:cubicBezTo>
                  <a:pt x="-13746" y="328092"/>
                  <a:pt x="-12359" y="275169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90363473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Lato Extended"/>
              </a:rPr>
              <a:t>What is the gist of Nya's part? </a:t>
            </a:r>
          </a:p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Lato Extended"/>
              </a:rPr>
              <a:t>What is the gist of Salva's part? </a:t>
            </a:r>
            <a:endParaRPr lang="en-US" b="0" i="0" dirty="0">
              <a:solidFill>
                <a:srgbClr val="2D3B45"/>
              </a:solidFill>
              <a:effectLst/>
              <a:latin typeface="Lato Extende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66B76-CE24-4B66-9BA9-2617793752C5}"/>
              </a:ext>
            </a:extLst>
          </p:cNvPr>
          <p:cNvSpPr txBox="1"/>
          <p:nvPr/>
        </p:nvSpPr>
        <p:spPr>
          <a:xfrm>
            <a:off x="242625" y="481843"/>
            <a:ext cx="6095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Lato Extended"/>
              </a:rPr>
              <a:t>Turn to page 13 in your workbook.  Under the synopsis of chapter 3, record the gist of the chapter.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BBC9B-0E5F-4DB6-843D-551E8FC8E158}"/>
              </a:ext>
            </a:extLst>
          </p:cNvPr>
          <p:cNvSpPr txBox="1"/>
          <p:nvPr/>
        </p:nvSpPr>
        <p:spPr>
          <a:xfrm>
            <a:off x="242626" y="1839418"/>
            <a:ext cx="94230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• Nya gets to the pond and fills her container.</a:t>
            </a:r>
          </a:p>
          <a:p>
            <a:r>
              <a:rPr lang="en-US" dirty="0"/>
              <a:t>• She begins the long walk home.</a:t>
            </a:r>
          </a:p>
          <a:p>
            <a:r>
              <a:rPr lang="en-US" dirty="0"/>
              <a:t>• Salva cries from loneliness.</a:t>
            </a:r>
          </a:p>
          <a:p>
            <a:r>
              <a:rPr lang="en-US" dirty="0"/>
              <a:t>• Salva stays with an old Dinka woman for a few days; Salva is from the Dinka tribe.</a:t>
            </a:r>
          </a:p>
          <a:p>
            <a:r>
              <a:rPr lang="en-US" dirty="0"/>
              <a:t>• The old Dinka woman asks him what he will do and where his family is, and he doesn’t know.</a:t>
            </a:r>
          </a:p>
          <a:p>
            <a:r>
              <a:rPr lang="en-US" dirty="0"/>
              <a:t>• The old woman must leave to get away from the fighting and to find water.</a:t>
            </a:r>
          </a:p>
          <a:p>
            <a:r>
              <a:rPr lang="en-US" dirty="0"/>
              <a:t>• She tells Salva she must go alone as it is safer for her that way.</a:t>
            </a:r>
          </a:p>
          <a:p>
            <a:r>
              <a:rPr lang="en-US" dirty="0"/>
              <a:t>• Salva hears voices, and he leaves with other Dinka walkers.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F34FC0-CC0B-44EC-8984-DAD738F03FEC}"/>
              </a:ext>
            </a:extLst>
          </p:cNvPr>
          <p:cNvSpPr txBox="1"/>
          <p:nvPr/>
        </p:nvSpPr>
        <p:spPr>
          <a:xfrm>
            <a:off x="242625" y="1193087"/>
            <a:ext cx="9665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Synopsis: A Long Walk to Water, Chapter 3</a:t>
            </a:r>
          </a:p>
        </p:txBody>
      </p:sp>
    </p:spTree>
    <p:extLst>
      <p:ext uri="{BB962C8B-B14F-4D97-AF65-F5344CB8AC3E}">
        <p14:creationId xmlns:p14="http://schemas.microsoft.com/office/powerpoint/2010/main" val="3230896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Point of View">
            <a:hlinkClick r:id="" action="ppaction://media"/>
            <a:extLst>
              <a:ext uri="{FF2B5EF4-FFF2-40B4-BE49-F238E27FC236}">
                <a16:creationId xmlns:a16="http://schemas.microsoft.com/office/drawing/2014/main" id="{49DEE57E-BDB7-4B05-81F6-7B6D7A66481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65706" y="931229"/>
            <a:ext cx="8381559" cy="47355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6C5406-1F40-46A1-963C-0DF8F4875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437" y="1651194"/>
            <a:ext cx="25812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1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2B16BB-3F4B-48DB-ABA3-EEE460F8A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07" y="937865"/>
            <a:ext cx="6081493" cy="4677383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36CB31-A255-49D8-A21C-18BAD3F806A9}"/>
              </a:ext>
            </a:extLst>
          </p:cNvPr>
          <p:cNvSpPr txBox="1"/>
          <p:nvPr/>
        </p:nvSpPr>
        <p:spPr>
          <a:xfrm>
            <a:off x="7176803" y="3623367"/>
            <a:ext cx="4573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Let’s practice together. Turn to page 14 in your workbook.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F7D3B-91BC-4B74-AFB9-BA6891B5079B}"/>
              </a:ext>
            </a:extLst>
          </p:cNvPr>
          <p:cNvSpPr txBox="1"/>
          <p:nvPr/>
        </p:nvSpPr>
        <p:spPr>
          <a:xfrm>
            <a:off x="7034588" y="1815524"/>
            <a:ext cx="457378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0" dirty="0">
                <a:solidFill>
                  <a:srgbClr val="000000"/>
                </a:solidFill>
                <a:effectLst/>
                <a:latin typeface="Lato Extended"/>
              </a:rPr>
              <a:t>Learning Target: I can explain how the author develops the points of view of Salva and Nya in chapter 3 of 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Lato Extended"/>
              </a:rPr>
              <a:t>A Long Walk to Water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Lato Extended"/>
              </a:rPr>
              <a:t>.</a:t>
            </a:r>
            <a:br>
              <a:rPr lang="en-US" sz="1800" b="1" i="0" dirty="0">
                <a:solidFill>
                  <a:srgbClr val="000000"/>
                </a:solidFill>
                <a:effectLst/>
                <a:latin typeface="Lato Extended"/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  <a:latin typeface="Lato Extended"/>
              </a:rPr>
              <a:t>(Craft &amp; Structure LTc)</a:t>
            </a:r>
            <a:endParaRPr lang="en-US" b="0" i="0" dirty="0">
              <a:solidFill>
                <a:srgbClr val="2D3B45"/>
              </a:solidFill>
              <a:effectLst/>
              <a:latin typeface="Lato Extende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3F47D7-9425-489F-814E-B7DE4E981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794" y="421498"/>
            <a:ext cx="3934666" cy="103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66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408ADB-5AD9-411C-A01C-4E29B3FC0E8A}"/>
              </a:ext>
            </a:extLst>
          </p:cNvPr>
          <p:cNvSpPr txBox="1"/>
          <p:nvPr/>
        </p:nvSpPr>
        <p:spPr>
          <a:xfrm>
            <a:off x="5557619" y="185082"/>
            <a:ext cx="60950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000000"/>
                </a:solidFill>
                <a:effectLst/>
                <a:latin typeface="Lato Extended"/>
              </a:rPr>
              <a:t>I can identify strategies to determine (figure out) the meaning of unfamiliar vocabulary.</a:t>
            </a:r>
            <a:br>
              <a:rPr lang="en-US" sz="1800" b="1" i="0" dirty="0">
                <a:solidFill>
                  <a:srgbClr val="000000"/>
                </a:solidFill>
                <a:effectLst/>
                <a:latin typeface="Lato Extended"/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  <a:latin typeface="Lato Extended"/>
              </a:rPr>
              <a:t>(Vocabulary LTa)</a:t>
            </a:r>
            <a:endParaRPr lang="en-US" b="0" i="0" dirty="0">
              <a:solidFill>
                <a:srgbClr val="2D3B45"/>
              </a:solidFill>
              <a:effectLst/>
              <a:latin typeface="Lato Extende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C5A27D-CD29-49D4-9CFC-E8E6BF432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48" y="259375"/>
            <a:ext cx="4936589" cy="12979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D8CF8F-99A0-4A30-9F5D-039EE2AA953D}"/>
              </a:ext>
            </a:extLst>
          </p:cNvPr>
          <p:cNvSpPr txBox="1"/>
          <p:nvPr/>
        </p:nvSpPr>
        <p:spPr>
          <a:xfrm>
            <a:off x="446448" y="2246455"/>
            <a:ext cx="1126748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i="0" dirty="0">
                <a:solidFill>
                  <a:srgbClr val="000000"/>
                </a:solidFill>
                <a:effectLst/>
                <a:latin typeface="Lato Extended"/>
              </a:rPr>
              <a:t>No books today.</a:t>
            </a:r>
          </a:p>
          <a:p>
            <a:pPr algn="l"/>
            <a:endParaRPr lang="en-US" sz="4000" dirty="0">
              <a:solidFill>
                <a:srgbClr val="000000"/>
              </a:solidFill>
              <a:latin typeface="Lato Extended"/>
            </a:endParaRPr>
          </a:p>
          <a:p>
            <a:pPr algn="l"/>
            <a:r>
              <a:rPr lang="en-US" sz="4000" b="0" i="0" dirty="0">
                <a:solidFill>
                  <a:srgbClr val="000000"/>
                </a:solidFill>
                <a:effectLst/>
                <a:latin typeface="Lato Extended"/>
              </a:rPr>
              <a:t>Please come in and grab your folder.</a:t>
            </a:r>
          </a:p>
          <a:p>
            <a:pPr algn="l"/>
            <a:endParaRPr lang="en-US" sz="4000" dirty="0">
              <a:solidFill>
                <a:srgbClr val="000000"/>
              </a:solidFill>
              <a:latin typeface="Lato Extended"/>
            </a:endParaRPr>
          </a:p>
          <a:p>
            <a:pPr algn="l"/>
            <a:r>
              <a:rPr lang="en-US" sz="4000" b="0" i="0" dirty="0">
                <a:solidFill>
                  <a:srgbClr val="000000"/>
                </a:solidFill>
                <a:effectLst/>
                <a:latin typeface="Lato Extended"/>
              </a:rPr>
              <a:t>*Remember: our goal is to have a successful day – much better than yesterday, please.</a:t>
            </a:r>
            <a:endParaRPr lang="en-US" sz="4000" b="0" i="0" dirty="0">
              <a:effectLst/>
              <a:latin typeface="Lato Extended"/>
            </a:endParaRPr>
          </a:p>
        </p:txBody>
      </p:sp>
    </p:spTree>
    <p:extLst>
      <p:ext uri="{BB962C8B-B14F-4D97-AF65-F5344CB8AC3E}">
        <p14:creationId xmlns:p14="http://schemas.microsoft.com/office/powerpoint/2010/main" val="2351888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408ADB-5AD9-411C-A01C-4E29B3FC0E8A}"/>
              </a:ext>
            </a:extLst>
          </p:cNvPr>
          <p:cNvSpPr txBox="1"/>
          <p:nvPr/>
        </p:nvSpPr>
        <p:spPr>
          <a:xfrm>
            <a:off x="5557619" y="185082"/>
            <a:ext cx="60950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000000"/>
                </a:solidFill>
                <a:effectLst/>
                <a:latin typeface="Lato Extended"/>
              </a:rPr>
              <a:t>I can identify strategies to determine (figure out) the meaning of unfamiliar vocabulary.</a:t>
            </a:r>
            <a:br>
              <a:rPr lang="en-US" sz="1800" b="1" i="0" dirty="0">
                <a:solidFill>
                  <a:srgbClr val="000000"/>
                </a:solidFill>
                <a:effectLst/>
                <a:latin typeface="Lato Extended"/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  <a:latin typeface="Lato Extended"/>
              </a:rPr>
              <a:t>(Vocabulary LTa)</a:t>
            </a:r>
            <a:endParaRPr lang="en-US" b="0" i="0" dirty="0">
              <a:solidFill>
                <a:srgbClr val="2D3B45"/>
              </a:solidFill>
              <a:effectLst/>
              <a:latin typeface="Lato Extende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C5A27D-CD29-49D4-9CFC-E8E6BF432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48" y="259375"/>
            <a:ext cx="4936589" cy="12979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D8CF8F-99A0-4A30-9F5D-039EE2AA953D}"/>
              </a:ext>
            </a:extLst>
          </p:cNvPr>
          <p:cNvSpPr txBox="1"/>
          <p:nvPr/>
        </p:nvSpPr>
        <p:spPr>
          <a:xfrm>
            <a:off x="478072" y="1686282"/>
            <a:ext cx="1126748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>
                <a:solidFill>
                  <a:srgbClr val="000000"/>
                </a:solidFill>
                <a:effectLst/>
                <a:latin typeface="Lato Extended"/>
              </a:rPr>
              <a:t>One strategy is to use word parts: roots and affixes (prefixes and suffixes).</a:t>
            </a:r>
            <a:endParaRPr lang="en-US" sz="28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Lato Extended"/>
              </a:rPr>
              <a:t>The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Lato Extended"/>
              </a:rPr>
              <a:t>root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Lato Extended"/>
              </a:rPr>
              <a:t> of the word gives the main meaning.</a:t>
            </a:r>
            <a:endParaRPr lang="en-US" sz="28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Lato Extended"/>
              </a:rPr>
              <a:t>A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Lato Extended"/>
              </a:rPr>
              <a:t>pre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Lato Extended"/>
              </a:rPr>
              <a:t>fix comes before the root</a:t>
            </a:r>
            <a:endParaRPr lang="en-US" sz="28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Lato Extended"/>
              </a:rPr>
              <a:t>A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Lato Extended"/>
              </a:rPr>
              <a:t>suff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Lato Extended"/>
              </a:rPr>
              <a:t>ix comes after the root.</a:t>
            </a:r>
            <a:endParaRPr lang="en-US" sz="28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E03E2D"/>
                </a:solidFill>
                <a:effectLst/>
                <a:latin typeface="Lato Extended"/>
              </a:rPr>
              <a:t>Example: re</a:t>
            </a:r>
            <a:r>
              <a:rPr lang="en-US" sz="2800" b="0" i="0" dirty="0">
                <a:effectLst/>
                <a:latin typeface="Lato Extended"/>
              </a:rPr>
              <a:t>read</a:t>
            </a:r>
            <a:r>
              <a:rPr lang="en-US" sz="2800" b="0" i="0" dirty="0">
                <a:solidFill>
                  <a:schemeClr val="accent6"/>
                </a:solidFill>
                <a:effectLst/>
                <a:latin typeface="Lato Extended"/>
              </a:rPr>
              <a:t>ing</a:t>
            </a:r>
            <a:r>
              <a:rPr lang="en-US" sz="2800" b="0" i="0" dirty="0">
                <a:solidFill>
                  <a:srgbClr val="E03E2D"/>
                </a:solidFill>
                <a:effectLst/>
                <a:latin typeface="Lato Extended"/>
              </a:rPr>
              <a:t>       </a:t>
            </a:r>
          </a:p>
          <a:p>
            <a:pPr lvl="1"/>
            <a:r>
              <a:rPr lang="en-US" sz="2800" b="0" i="0" dirty="0">
                <a:solidFill>
                  <a:srgbClr val="E03E2D"/>
                </a:solidFill>
                <a:effectLst/>
                <a:latin typeface="Lato Extended"/>
              </a:rPr>
              <a:t>re </a:t>
            </a:r>
            <a:r>
              <a:rPr lang="en-US" sz="2800" b="0" i="0" dirty="0">
                <a:effectLst/>
                <a:latin typeface="Lato Extended"/>
              </a:rPr>
              <a:t>= again </a:t>
            </a:r>
            <a:endParaRPr lang="en-US" sz="2800" dirty="0">
              <a:latin typeface="Lato Extended"/>
            </a:endParaRPr>
          </a:p>
          <a:p>
            <a:pPr lvl="1"/>
            <a:r>
              <a:rPr lang="en-US" sz="2800" b="0" i="0" dirty="0">
                <a:solidFill>
                  <a:srgbClr val="E03E2D"/>
                </a:solidFill>
                <a:effectLst/>
                <a:latin typeface="Lato Extended"/>
              </a:rPr>
              <a:t>read </a:t>
            </a:r>
            <a:r>
              <a:rPr lang="en-US" sz="2800" b="0" i="0" dirty="0">
                <a:effectLst/>
                <a:latin typeface="Lato Extended"/>
              </a:rPr>
              <a:t>= to look at and understand text  </a:t>
            </a:r>
          </a:p>
          <a:p>
            <a:pPr lvl="1"/>
            <a:r>
              <a:rPr lang="en-US" sz="2800" b="0" i="0" dirty="0">
                <a:solidFill>
                  <a:srgbClr val="E03E2D"/>
                </a:solidFill>
                <a:effectLst/>
                <a:latin typeface="Lato Extended"/>
              </a:rPr>
              <a:t>-</a:t>
            </a:r>
            <a:r>
              <a:rPr lang="en-US" sz="2800" b="0" i="0" dirty="0" err="1">
                <a:solidFill>
                  <a:srgbClr val="E03E2D"/>
                </a:solidFill>
                <a:effectLst/>
                <a:latin typeface="Lato Extended"/>
              </a:rPr>
              <a:t>ing</a:t>
            </a:r>
            <a:r>
              <a:rPr lang="en-US" sz="2800" b="0" i="0" dirty="0">
                <a:solidFill>
                  <a:srgbClr val="E03E2D"/>
                </a:solidFill>
                <a:effectLst/>
                <a:latin typeface="Lato Extended"/>
              </a:rPr>
              <a:t> </a:t>
            </a:r>
            <a:r>
              <a:rPr lang="en-US" sz="2800" b="0" i="0" dirty="0">
                <a:effectLst/>
                <a:latin typeface="Lato Extended"/>
              </a:rPr>
              <a:t>=an ongoing action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latin typeface="Lato Extended"/>
              </a:rPr>
              <a:t>When we are </a:t>
            </a:r>
            <a:r>
              <a:rPr lang="en-US" sz="2800" b="1" i="0" dirty="0">
                <a:effectLst/>
                <a:latin typeface="Lato Extended"/>
              </a:rPr>
              <a:t>rereading</a:t>
            </a:r>
            <a:r>
              <a:rPr lang="en-US" sz="2800" b="0" i="0" dirty="0">
                <a:effectLst/>
                <a:latin typeface="Lato Extended"/>
              </a:rPr>
              <a:t> something, we are reading it again right now.</a:t>
            </a:r>
          </a:p>
        </p:txBody>
      </p:sp>
    </p:spTree>
    <p:extLst>
      <p:ext uri="{BB962C8B-B14F-4D97-AF65-F5344CB8AC3E}">
        <p14:creationId xmlns:p14="http://schemas.microsoft.com/office/powerpoint/2010/main" val="1132069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93C645-5443-433F-837E-8B64D7EBA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332" y="1535775"/>
            <a:ext cx="9747643" cy="4279453"/>
          </a:xfrm>
          <a:prstGeom prst="rect">
            <a:avLst/>
          </a:prstGeom>
          <a:ln>
            <a:solidFill>
              <a:schemeClr val="accent1"/>
            </a:solidFill>
            <a:prstDash val="sysDash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74EC32-C01F-4C1D-9C42-EFDE58EC612A}"/>
              </a:ext>
            </a:extLst>
          </p:cNvPr>
          <p:cNvSpPr txBox="1"/>
          <p:nvPr/>
        </p:nvSpPr>
        <p:spPr>
          <a:xfrm>
            <a:off x="442913" y="600075"/>
            <a:ext cx="927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Here are just a few common prefixes and suffixes</a:t>
            </a:r>
          </a:p>
        </p:txBody>
      </p:sp>
    </p:spTree>
    <p:extLst>
      <p:ext uri="{BB962C8B-B14F-4D97-AF65-F5344CB8AC3E}">
        <p14:creationId xmlns:p14="http://schemas.microsoft.com/office/powerpoint/2010/main" val="526264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Online Media 10" title="Latin and Greek roots and affixes | Reading | Khan Academy">
            <a:hlinkClick r:id="" action="ppaction://media"/>
            <a:extLst>
              <a:ext uri="{FF2B5EF4-FFF2-40B4-BE49-F238E27FC236}">
                <a16:creationId xmlns:a16="http://schemas.microsoft.com/office/drawing/2014/main" id="{32DDEF54-6B1F-46D3-B00F-77F89102768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97952" y="1128252"/>
            <a:ext cx="5929306" cy="444698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689A340-BE82-4199-BF23-968923F0E143}"/>
              </a:ext>
            </a:extLst>
          </p:cNvPr>
          <p:cNvSpPr txBox="1"/>
          <p:nvPr/>
        </p:nvSpPr>
        <p:spPr>
          <a:xfrm>
            <a:off x="8074415" y="69862"/>
            <a:ext cx="3916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What do we mean by “word parts”?</a:t>
            </a:r>
          </a:p>
        </p:txBody>
      </p:sp>
    </p:spTree>
    <p:extLst>
      <p:ext uri="{BB962C8B-B14F-4D97-AF65-F5344CB8AC3E}">
        <p14:creationId xmlns:p14="http://schemas.microsoft.com/office/powerpoint/2010/main" val="307430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942</Words>
  <Application>Microsoft Office PowerPoint</Application>
  <PresentationFormat>Widescreen</PresentationFormat>
  <Paragraphs>92</Paragraphs>
  <Slides>17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Lato Extended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Lewis, Melissa</dc:creator>
  <cp:lastModifiedBy>Lewis, Melissa</cp:lastModifiedBy>
  <cp:revision>6</cp:revision>
  <dcterms:created xsi:type="dcterms:W3CDTF">2021-09-02T00:53:24Z</dcterms:created>
  <dcterms:modified xsi:type="dcterms:W3CDTF">2021-09-12T20:42:25Z</dcterms:modified>
</cp:coreProperties>
</file>