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2" r:id="rId8"/>
    <p:sldId id="259" r:id="rId9"/>
    <p:sldId id="257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34EA82-116D-06CD-E5C0-DACEA153CBA0}" v="428" dt="2021-08-22T20:13:58.075"/>
    <p1510:client id="{D04A213D-0017-42DD-A955-1F96B0AC30B7}" v="51" dt="2021-08-22T19:59:29.2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0" d="100"/>
          <a:sy n="60" d="100"/>
        </p:scale>
        <p:origin x="39" y="5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FD9B0D-9CC4-424A-8596-FD837675700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0A383B6-4E03-404F-97C6-9EFC8AC71EEB}">
      <dgm:prSet/>
      <dgm:spPr/>
      <dgm:t>
        <a:bodyPr/>
        <a:lstStyle/>
        <a:p>
          <a:r>
            <a:rPr lang="en-US" b="0" i="0" dirty="0"/>
            <a:t>Who are the Lost Boys of Sudan, and what is their story?</a:t>
          </a:r>
          <a:endParaRPr lang="en-US" dirty="0"/>
        </a:p>
      </dgm:t>
    </dgm:pt>
    <dgm:pt modelId="{987D211A-0922-4E0A-A123-C007210A7B50}" type="parTrans" cxnId="{A585E860-EAED-49E7-AE3A-32FC397EE200}">
      <dgm:prSet/>
      <dgm:spPr/>
      <dgm:t>
        <a:bodyPr/>
        <a:lstStyle/>
        <a:p>
          <a:endParaRPr lang="en-US"/>
        </a:p>
      </dgm:t>
    </dgm:pt>
    <dgm:pt modelId="{AC791DC1-00CD-4019-BF26-D2E482F988E7}" type="sibTrans" cxnId="{A585E860-EAED-49E7-AE3A-32FC397EE200}">
      <dgm:prSet/>
      <dgm:spPr/>
      <dgm:t>
        <a:bodyPr/>
        <a:lstStyle/>
        <a:p>
          <a:endParaRPr lang="en-US"/>
        </a:p>
      </dgm:t>
    </dgm:pt>
    <dgm:pt modelId="{A57AAD96-71A1-4B1D-886C-F0DFBA516AAF}">
      <dgm:prSet/>
      <dgm:spPr/>
      <dgm:t>
        <a:bodyPr/>
        <a:lstStyle/>
        <a:p>
          <a:r>
            <a:rPr lang="en-US" b="0" i="0"/>
            <a:t>What are the habits of character the Lost Boys used to survive?</a:t>
          </a:r>
          <a:endParaRPr lang="en-US"/>
        </a:p>
      </dgm:t>
    </dgm:pt>
    <dgm:pt modelId="{973DD528-4897-45AC-968D-89BF33790016}" type="parTrans" cxnId="{34E593B4-DE47-4AE7-8803-23965F55BB4D}">
      <dgm:prSet/>
      <dgm:spPr/>
      <dgm:t>
        <a:bodyPr/>
        <a:lstStyle/>
        <a:p>
          <a:endParaRPr lang="en-US"/>
        </a:p>
      </dgm:t>
    </dgm:pt>
    <dgm:pt modelId="{10101C7D-88D2-47F7-B880-694F1F10B553}" type="sibTrans" cxnId="{34E593B4-DE47-4AE7-8803-23965F55BB4D}">
      <dgm:prSet/>
      <dgm:spPr/>
      <dgm:t>
        <a:bodyPr/>
        <a:lstStyle/>
        <a:p>
          <a:endParaRPr lang="en-US"/>
        </a:p>
      </dgm:t>
    </dgm:pt>
    <dgm:pt modelId="{642C8074-426D-463A-9F06-686ACB682857}" type="pres">
      <dgm:prSet presAssocID="{2BFD9B0D-9CC4-424A-8596-FD837675700E}" presName="diagram" presStyleCnt="0">
        <dgm:presLayoutVars>
          <dgm:dir/>
          <dgm:resizeHandles val="exact"/>
        </dgm:presLayoutVars>
      </dgm:prSet>
      <dgm:spPr/>
    </dgm:pt>
    <dgm:pt modelId="{47C0256B-8D5E-494C-8815-FA91BD32A865}" type="pres">
      <dgm:prSet presAssocID="{30A383B6-4E03-404F-97C6-9EFC8AC71EEB}" presName="node" presStyleLbl="node1" presStyleIdx="0" presStyleCnt="2">
        <dgm:presLayoutVars>
          <dgm:bulletEnabled val="1"/>
        </dgm:presLayoutVars>
      </dgm:prSet>
      <dgm:spPr/>
    </dgm:pt>
    <dgm:pt modelId="{2C0C7B7C-027D-4AE9-816E-5F5A9C788516}" type="pres">
      <dgm:prSet presAssocID="{AC791DC1-00CD-4019-BF26-D2E482F988E7}" presName="sibTrans" presStyleCnt="0"/>
      <dgm:spPr/>
    </dgm:pt>
    <dgm:pt modelId="{2CEB2265-E609-4845-BCCF-9581B79645C2}" type="pres">
      <dgm:prSet presAssocID="{A57AAD96-71A1-4B1D-886C-F0DFBA516AAF}" presName="node" presStyleLbl="node1" presStyleIdx="1" presStyleCnt="2">
        <dgm:presLayoutVars>
          <dgm:bulletEnabled val="1"/>
        </dgm:presLayoutVars>
      </dgm:prSet>
      <dgm:spPr/>
    </dgm:pt>
  </dgm:ptLst>
  <dgm:cxnLst>
    <dgm:cxn modelId="{A585E860-EAED-49E7-AE3A-32FC397EE200}" srcId="{2BFD9B0D-9CC4-424A-8596-FD837675700E}" destId="{30A383B6-4E03-404F-97C6-9EFC8AC71EEB}" srcOrd="0" destOrd="0" parTransId="{987D211A-0922-4E0A-A123-C007210A7B50}" sibTransId="{AC791DC1-00CD-4019-BF26-D2E482F988E7}"/>
    <dgm:cxn modelId="{392CCBA9-AE56-4CA2-960F-3B0D1BDB14A9}" type="presOf" srcId="{30A383B6-4E03-404F-97C6-9EFC8AC71EEB}" destId="{47C0256B-8D5E-494C-8815-FA91BD32A865}" srcOrd="0" destOrd="0" presId="urn:microsoft.com/office/officeart/2005/8/layout/default"/>
    <dgm:cxn modelId="{34E593B4-DE47-4AE7-8803-23965F55BB4D}" srcId="{2BFD9B0D-9CC4-424A-8596-FD837675700E}" destId="{A57AAD96-71A1-4B1D-886C-F0DFBA516AAF}" srcOrd="1" destOrd="0" parTransId="{973DD528-4897-45AC-968D-89BF33790016}" sibTransId="{10101C7D-88D2-47F7-B880-694F1F10B553}"/>
    <dgm:cxn modelId="{14A9AAC5-579A-451A-9365-DBDB5B24B254}" type="presOf" srcId="{2BFD9B0D-9CC4-424A-8596-FD837675700E}" destId="{642C8074-426D-463A-9F06-686ACB682857}" srcOrd="0" destOrd="0" presId="urn:microsoft.com/office/officeart/2005/8/layout/default"/>
    <dgm:cxn modelId="{8BB091D6-C075-4FB3-8B91-ACD7E739D477}" type="presOf" srcId="{A57AAD96-71A1-4B1D-886C-F0DFBA516AAF}" destId="{2CEB2265-E609-4845-BCCF-9581B79645C2}" srcOrd="0" destOrd="0" presId="urn:microsoft.com/office/officeart/2005/8/layout/default"/>
    <dgm:cxn modelId="{92708A95-959F-41CB-B99C-913E40334F00}" type="presParOf" srcId="{642C8074-426D-463A-9F06-686ACB682857}" destId="{47C0256B-8D5E-494C-8815-FA91BD32A865}" srcOrd="0" destOrd="0" presId="urn:microsoft.com/office/officeart/2005/8/layout/default"/>
    <dgm:cxn modelId="{1B01AD9C-E0FE-46ED-9C3C-948E916F538C}" type="presParOf" srcId="{642C8074-426D-463A-9F06-686ACB682857}" destId="{2C0C7B7C-027D-4AE9-816E-5F5A9C788516}" srcOrd="1" destOrd="0" presId="urn:microsoft.com/office/officeart/2005/8/layout/default"/>
    <dgm:cxn modelId="{482C1530-2D15-4181-8048-DC73870E0348}" type="presParOf" srcId="{642C8074-426D-463A-9F06-686ACB682857}" destId="{2CEB2265-E609-4845-BCCF-9581B79645C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0256B-8D5E-494C-8815-FA91BD32A865}">
      <dsp:nvSpPr>
        <dsp:cNvPr id="0" name=""/>
        <dsp:cNvSpPr/>
      </dsp:nvSpPr>
      <dsp:spPr>
        <a:xfrm>
          <a:off x="1333" y="283965"/>
          <a:ext cx="5202457" cy="31214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0" i="0" kern="1200" dirty="0"/>
            <a:t>Who are the Lost Boys of Sudan, and what is their story?</a:t>
          </a:r>
          <a:endParaRPr lang="en-US" sz="4900" kern="1200" dirty="0"/>
        </a:p>
      </dsp:txBody>
      <dsp:txXfrm>
        <a:off x="1333" y="283965"/>
        <a:ext cx="5202457" cy="3121474"/>
      </dsp:txXfrm>
    </dsp:sp>
    <dsp:sp modelId="{2CEB2265-E609-4845-BCCF-9581B79645C2}">
      <dsp:nvSpPr>
        <dsp:cNvPr id="0" name=""/>
        <dsp:cNvSpPr/>
      </dsp:nvSpPr>
      <dsp:spPr>
        <a:xfrm>
          <a:off x="5724037" y="283965"/>
          <a:ext cx="5202457" cy="3121474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0" i="0" kern="1200"/>
            <a:t>What are the habits of character the Lost Boys used to survive?</a:t>
          </a:r>
          <a:endParaRPr lang="en-US" sz="4900" kern="1200"/>
        </a:p>
      </dsp:txBody>
      <dsp:txXfrm>
        <a:off x="5724037" y="283965"/>
        <a:ext cx="5202457" cy="3121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1%20U1%20L02%20Ch1%20t-nSYgeuRdWuZsoVG1h6d3t8Sq3QJXybM.m4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BD7CC6-2F7F-4587-8E92-D041AB2CE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7ED1F4-19EF-4BC2-A6EA-DF1525142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E7C14F-442F-4416-A4A9-6DA10263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AC4CCD-70AA-4916-97EA-D9C12FED1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5694289-EA59-4679-9DB4-0646321A8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2EDAD0A-6995-496D-9789-A34C66F5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CBBB211-248C-4F94-900A-80CD8D52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8DCC953-87D5-419D-A529-94A94625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F67D0B7-A0F4-47EB-8DF7-2630C056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A3919D60-F174-4FEB-9E9D-5AF6BD659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8EF7474-F1F7-47A7-AF33-E38A86EB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B14C3B3-01E7-4DD2-80BC-D6605BDB3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9E2ED25-9BE8-462A-BE54-D3E506DBA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3E48329-07A0-4DBB-9D0C-0614AE372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ED609B4-86D5-44D5-8511-42AE9B129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912E1BF-76C2-49D5-A5AC-1CE20255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4E6722B-B0C0-4A43-91F6-6E2D6E2D7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8EAB6DA-9741-4668-8E47-957CD515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36EC6AA-9E44-4DD2-B718-EE0411141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38DE653-B3C7-49E5-A3B0-6C00B2608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0AE89EB-4F51-4181-9475-7E1048FB3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78285A0-9022-40FD-B520-91444BA16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E2EED1A-F137-41BB-A555-7CDFF9C33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E1EC980-DEDC-41BF-995C-1D471C90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A2F9486-DC13-4EDD-82CE-7FFC6F484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46A2475-19E5-46B8-B7FE-C2CF42971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640" y="4038037"/>
            <a:ext cx="3873349" cy="2087424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cs typeface="Calibri Light"/>
              </a:rPr>
              <a:t>M1 U1 L02</a:t>
            </a:r>
            <a:br>
              <a:rPr lang="en-US" sz="4000" dirty="0">
                <a:solidFill>
                  <a:schemeClr val="bg1"/>
                </a:solidFill>
                <a:cs typeface="Calibri Light"/>
              </a:rPr>
            </a:br>
            <a:r>
              <a:rPr lang="en-US" sz="4000" dirty="0">
                <a:solidFill>
                  <a:schemeClr val="bg1"/>
                </a:solidFill>
                <a:cs typeface="Calibri Light"/>
              </a:rPr>
              <a:t>Establish Reading Routines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5990" y="4038037"/>
            <a:ext cx="6788433" cy="2252150"/>
          </a:xfrm>
          <a:noFill/>
        </p:spPr>
        <p:txBody>
          <a:bodyPr anchor="t">
            <a:normAutofit lnSpcReduction="10000"/>
          </a:bodyPr>
          <a:lstStyle/>
          <a:p>
            <a:pPr algn="l"/>
            <a:r>
              <a:rPr lang="en-US" sz="44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Lato Extended"/>
              </a:rPr>
              <a:t>I can use evidence from the text to find the </a:t>
            </a:r>
            <a:r>
              <a:rPr lang="en-US" sz="4400" b="1" i="0" u="sng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Lato Extended"/>
              </a:rPr>
              <a:t>gist</a:t>
            </a:r>
            <a:r>
              <a:rPr lang="en-US" sz="44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Lato Extended"/>
              </a:rPr>
              <a:t> 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Lato Extended"/>
              </a:rPr>
              <a:t>of chapter 1 of 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Lato Extended"/>
              </a:rPr>
              <a:t>A Long Walk to Water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Lato Extended"/>
              </a:rPr>
              <a:t>.</a:t>
            </a:r>
            <a:endParaRPr lang="en-US" sz="3600" b="0" i="0" dirty="0">
              <a:solidFill>
                <a:schemeClr val="bg1"/>
              </a:solidFill>
              <a:effectLst/>
              <a:latin typeface="Lato Extended"/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4E044-5983-405F-A842-9A122B707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59" y="827250"/>
            <a:ext cx="10843065" cy="2846305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91CD8CAA-4614-4393-ADD7-7FDFD8AB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9F5BF84-4D12-40EB-B3CA-72B55341A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CF91815-2B4A-44C8-BAC2-6732AD11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23960DB-F7E9-40C5-BDC7-9700C71B1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95623C8-E3C3-425E-B186-ADFF5B670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DC7095-B483-4F7E-B4ED-488EFA82263B}"/>
              </a:ext>
            </a:extLst>
          </p:cNvPr>
          <p:cNvSpPr/>
          <p:nvPr/>
        </p:nvSpPr>
        <p:spPr>
          <a:xfrm>
            <a:off x="156777" y="172568"/>
            <a:ext cx="2969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Chapter 1</a:t>
            </a:r>
          </a:p>
        </p:txBody>
      </p:sp>
      <p:pic>
        <p:nvPicPr>
          <p:cNvPr id="3" name="Picture 2">
            <a:hlinkClick r:id="rId2" action="ppaction://hlinkfile"/>
            <a:extLst>
              <a:ext uri="{FF2B5EF4-FFF2-40B4-BE49-F238E27FC236}">
                <a16:creationId xmlns:a16="http://schemas.microsoft.com/office/drawing/2014/main" id="{9B46618D-9235-4602-AF4D-3D2F272A9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05" y="1552953"/>
            <a:ext cx="1913563" cy="28860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D0F52E-2341-46AB-B2CC-AE420841B76F}"/>
              </a:ext>
            </a:extLst>
          </p:cNvPr>
          <p:cNvSpPr txBox="1"/>
          <p:nvPr/>
        </p:nvSpPr>
        <p:spPr>
          <a:xfrm>
            <a:off x="276805" y="1095898"/>
            <a:ext cx="242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image for audio.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FAC6F7-42C8-4D10-80AF-0F561F981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095" y="1075917"/>
            <a:ext cx="2619375" cy="2419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3AD719-3A4B-4E6C-8629-BA258B3811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46" t="7105" r="807" b="9337"/>
          <a:stretch/>
        </p:blipFill>
        <p:spPr>
          <a:xfrm>
            <a:off x="6095999" y="172568"/>
            <a:ext cx="5779135" cy="1326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EC0BC9-13D8-4760-8FE5-BD5C5734810D}"/>
              </a:ext>
            </a:extLst>
          </p:cNvPr>
          <p:cNvSpPr txBox="1"/>
          <p:nvPr/>
        </p:nvSpPr>
        <p:spPr>
          <a:xfrm>
            <a:off x="6029581" y="1512037"/>
            <a:ext cx="59119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effectLst/>
                <a:latin typeface="Lato Extended"/>
              </a:rPr>
              <a:t>I can use evidence from the text to find the </a:t>
            </a:r>
            <a:r>
              <a:rPr lang="en-US" sz="2800" b="1" i="0" u="sng" dirty="0">
                <a:effectLst/>
                <a:latin typeface="Lato Extended"/>
              </a:rPr>
              <a:t>gist</a:t>
            </a:r>
            <a:r>
              <a:rPr lang="en-US" sz="2800" b="1" i="0" dirty="0">
                <a:effectLst/>
                <a:latin typeface="Lato Extended"/>
              </a:rPr>
              <a:t> 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2E203D-2E81-46EA-A7F5-F878E7E132A2}"/>
              </a:ext>
            </a:extLst>
          </p:cNvPr>
          <p:cNvSpPr txBox="1"/>
          <p:nvPr/>
        </p:nvSpPr>
        <p:spPr>
          <a:xfrm>
            <a:off x="7012992" y="2593225"/>
            <a:ext cx="51790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ffectLst/>
                <a:latin typeface="Lato Extended"/>
              </a:rPr>
              <a:t>What does 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Lato Extended"/>
              </a:rPr>
              <a:t>gist</a:t>
            </a:r>
            <a:r>
              <a:rPr lang="en-US" sz="1800" b="1" dirty="0">
                <a:solidFill>
                  <a:srgbClr val="000000"/>
                </a:solidFill>
                <a:effectLst/>
                <a:latin typeface="Lato Extended"/>
              </a:rPr>
              <a:t> mean?</a:t>
            </a:r>
            <a:endParaRPr lang="en-US" b="0" dirty="0">
              <a:effectLst/>
              <a:latin typeface="Lato Extended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Lato Extended"/>
              </a:rPr>
              <a:t>It's what the text is mostly about.</a:t>
            </a:r>
            <a:endParaRPr lang="en-US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Lato Extended"/>
              </a:rPr>
              <a:t>Use a very small number of words.</a:t>
            </a:r>
            <a:endParaRPr lang="en-US" b="0" i="0" dirty="0">
              <a:solidFill>
                <a:srgbClr val="2D3B45"/>
              </a:solidFill>
              <a:effectLst/>
              <a:latin typeface="Lato Extende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9D061D-BC5A-49FB-ABD7-CBE8B5DEFC0D}"/>
              </a:ext>
            </a:extLst>
          </p:cNvPr>
          <p:cNvSpPr txBox="1"/>
          <p:nvPr/>
        </p:nvSpPr>
        <p:spPr>
          <a:xfrm>
            <a:off x="2829464" y="3985715"/>
            <a:ext cx="90807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Lato Extended"/>
              </a:rPr>
              <a:t>Why is finding the gist important?</a:t>
            </a:r>
            <a:endParaRPr lang="en-US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ato Extended"/>
              </a:rPr>
              <a:t>It helps us to check our understanding of the text.</a:t>
            </a:r>
            <a:endParaRPr lang="en-US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/>
            <a:r>
              <a:rPr lang="en-US" b="0" i="0" u="sng" dirty="0">
                <a:solidFill>
                  <a:srgbClr val="000000"/>
                </a:solidFill>
                <a:effectLst/>
                <a:latin typeface="Lato Extended"/>
              </a:rPr>
              <a:t>Example sentences:</a:t>
            </a:r>
            <a:endParaRPr lang="en-US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ato Extended"/>
              </a:rPr>
              <a:t>My dad went on and on, but the </a:t>
            </a:r>
            <a:r>
              <a:rPr lang="en-US" b="0" i="0" u="sng" dirty="0">
                <a:solidFill>
                  <a:srgbClr val="000000"/>
                </a:solidFill>
                <a:effectLst/>
                <a:latin typeface="Lato Extended"/>
              </a:rPr>
              <a:t>gist</a:t>
            </a:r>
            <a:r>
              <a:rPr lang="en-US" b="0" i="0" dirty="0">
                <a:solidFill>
                  <a:srgbClr val="000000"/>
                </a:solidFill>
                <a:effectLst/>
                <a:latin typeface="Lato Extended"/>
              </a:rPr>
              <a:t> of it was that I was grounded.</a:t>
            </a:r>
            <a:endParaRPr lang="en-US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ato Extended"/>
              </a:rPr>
              <a:t>Because Maria told her story in a confusing way, I could not get the g</a:t>
            </a:r>
            <a:r>
              <a:rPr lang="en-US" b="0" i="0" u="sng" dirty="0">
                <a:solidFill>
                  <a:srgbClr val="000000"/>
                </a:solidFill>
                <a:effectLst/>
                <a:latin typeface="Lato Extended"/>
              </a:rPr>
              <a:t>ist</a:t>
            </a:r>
            <a:r>
              <a:rPr lang="en-US" b="0" i="0" dirty="0">
                <a:solidFill>
                  <a:srgbClr val="000000"/>
                </a:solidFill>
                <a:effectLst/>
                <a:latin typeface="Lato Extended"/>
              </a:rPr>
              <a:t> of it.</a:t>
            </a:r>
            <a:endParaRPr lang="en-US" b="0" i="0" dirty="0">
              <a:solidFill>
                <a:srgbClr val="2D3B45"/>
              </a:solidFill>
              <a:effectLst/>
              <a:latin typeface="Lato Extende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86AAC6-6836-46BB-8C06-699ADF9B50E3}"/>
              </a:ext>
            </a:extLst>
          </p:cNvPr>
          <p:cNvSpPr txBox="1"/>
          <p:nvPr/>
        </p:nvSpPr>
        <p:spPr>
          <a:xfrm>
            <a:off x="3923646" y="5611960"/>
            <a:ext cx="7566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1" dirty="0">
                <a:solidFill>
                  <a:srgbClr val="000000"/>
                </a:solidFill>
                <a:effectLst/>
                <a:latin typeface="Lato Extended"/>
              </a:rPr>
              <a:t>What was the gist of Nya’s part of the chapter? </a:t>
            </a:r>
          </a:p>
          <a:p>
            <a:pPr algn="l"/>
            <a:r>
              <a:rPr lang="en-US" sz="2400" b="1" i="1" dirty="0">
                <a:solidFill>
                  <a:srgbClr val="000000"/>
                </a:solidFill>
                <a:effectLst/>
                <a:latin typeface="Lato Extended"/>
              </a:rPr>
              <a:t>What was the gist of Salva's part of the chapter? </a:t>
            </a:r>
            <a:endParaRPr lang="en-US" sz="2400" b="1" i="0" dirty="0">
              <a:solidFill>
                <a:srgbClr val="2D3B45"/>
              </a:solidFill>
              <a:effectLst/>
              <a:latin typeface="Lato Extended"/>
            </a:endParaRPr>
          </a:p>
        </p:txBody>
      </p:sp>
    </p:spTree>
    <p:extLst>
      <p:ext uri="{BB962C8B-B14F-4D97-AF65-F5344CB8AC3E}">
        <p14:creationId xmlns:p14="http://schemas.microsoft.com/office/powerpoint/2010/main" val="236345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7F58F8-53BF-4D5A-9A69-5D68D8652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326740"/>
              </p:ext>
            </p:extLst>
          </p:nvPr>
        </p:nvGraphicFramePr>
        <p:xfrm>
          <a:off x="718868" y="4517232"/>
          <a:ext cx="9760954" cy="1762799"/>
        </p:xfrm>
        <a:graphic>
          <a:graphicData uri="http://schemas.openxmlformats.org/drawingml/2006/table">
            <a:tbl>
              <a:tblPr/>
              <a:tblGrid>
                <a:gridCol w="1155696">
                  <a:extLst>
                    <a:ext uri="{9D8B030D-6E8A-4147-A177-3AD203B41FA5}">
                      <a16:colId xmlns:a16="http://schemas.microsoft.com/office/drawing/2014/main" val="2865900716"/>
                    </a:ext>
                  </a:extLst>
                </a:gridCol>
                <a:gridCol w="4302629">
                  <a:extLst>
                    <a:ext uri="{9D8B030D-6E8A-4147-A177-3AD203B41FA5}">
                      <a16:colId xmlns:a16="http://schemas.microsoft.com/office/drawing/2014/main" val="2247130311"/>
                    </a:ext>
                  </a:extLst>
                </a:gridCol>
                <a:gridCol w="4302629">
                  <a:extLst>
                    <a:ext uri="{9D8B030D-6E8A-4147-A177-3AD203B41FA5}">
                      <a16:colId xmlns:a16="http://schemas.microsoft.com/office/drawing/2014/main" val="3872551731"/>
                    </a:ext>
                  </a:extLst>
                </a:gridCol>
              </a:tblGrid>
              <a:tr h="54920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Chapter</a:t>
                      </a:r>
                    </a:p>
                  </a:txBody>
                  <a:tcPr marL="73025" marR="73025" marT="36830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Nya</a:t>
                      </a:r>
                    </a:p>
                  </a:txBody>
                  <a:tcPr marL="73025" marR="73025" marT="36830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Salva</a:t>
                      </a:r>
                    </a:p>
                  </a:txBody>
                  <a:tcPr marL="73025" marR="73025" marT="36830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614912"/>
                  </a:ext>
                </a:extLst>
              </a:tr>
              <a:tr h="12135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3025" marR="73025" marT="36830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18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18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656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C81D298-E162-40D5-9010-9789EF28AD15}"/>
              </a:ext>
            </a:extLst>
          </p:cNvPr>
          <p:cNvSpPr txBox="1"/>
          <p:nvPr/>
        </p:nvSpPr>
        <p:spPr>
          <a:xfrm>
            <a:off x="243042" y="2253409"/>
            <a:ext cx="7566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1" dirty="0">
                <a:solidFill>
                  <a:srgbClr val="000000"/>
                </a:solidFill>
                <a:effectLst/>
                <a:latin typeface="Lato Extended"/>
              </a:rPr>
              <a:t>What was the gist of Nya’s part of the chapter? </a:t>
            </a:r>
          </a:p>
          <a:p>
            <a:pPr algn="l"/>
            <a:r>
              <a:rPr lang="en-US" sz="2400" b="1" i="1" dirty="0">
                <a:solidFill>
                  <a:srgbClr val="000000"/>
                </a:solidFill>
                <a:effectLst/>
                <a:latin typeface="Lato Extended"/>
              </a:rPr>
              <a:t>What was the gist of Salva's part of the chapter? </a:t>
            </a:r>
            <a:endParaRPr lang="en-US" sz="2400" b="1" i="0" dirty="0">
              <a:solidFill>
                <a:srgbClr val="2D3B45"/>
              </a:solidFill>
              <a:effectLst/>
              <a:latin typeface="Lato Extende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9343DA-4C67-4DFB-AFFF-D199A1FDA838}"/>
              </a:ext>
            </a:extLst>
          </p:cNvPr>
          <p:cNvSpPr txBox="1"/>
          <p:nvPr/>
        </p:nvSpPr>
        <p:spPr>
          <a:xfrm>
            <a:off x="7583420" y="1513644"/>
            <a:ext cx="3659674" cy="2154436"/>
          </a:xfrm>
          <a:custGeom>
            <a:avLst/>
            <a:gdLst>
              <a:gd name="connsiteX0" fmla="*/ 0 w 3659674"/>
              <a:gd name="connsiteY0" fmla="*/ 0 h 2154436"/>
              <a:gd name="connsiteX1" fmla="*/ 559407 w 3659674"/>
              <a:gd name="connsiteY1" fmla="*/ 0 h 2154436"/>
              <a:gd name="connsiteX2" fmla="*/ 1009024 w 3659674"/>
              <a:gd name="connsiteY2" fmla="*/ 0 h 2154436"/>
              <a:gd name="connsiteX3" fmla="*/ 1458641 w 3659674"/>
              <a:gd name="connsiteY3" fmla="*/ 0 h 2154436"/>
              <a:gd name="connsiteX4" fmla="*/ 2018049 w 3659674"/>
              <a:gd name="connsiteY4" fmla="*/ 0 h 2154436"/>
              <a:gd name="connsiteX5" fmla="*/ 2504263 w 3659674"/>
              <a:gd name="connsiteY5" fmla="*/ 0 h 2154436"/>
              <a:gd name="connsiteX6" fmla="*/ 2917283 w 3659674"/>
              <a:gd name="connsiteY6" fmla="*/ 0 h 2154436"/>
              <a:gd name="connsiteX7" fmla="*/ 3659674 w 3659674"/>
              <a:gd name="connsiteY7" fmla="*/ 0 h 2154436"/>
              <a:gd name="connsiteX8" fmla="*/ 3659674 w 3659674"/>
              <a:gd name="connsiteY8" fmla="*/ 581698 h 2154436"/>
              <a:gd name="connsiteX9" fmla="*/ 3659674 w 3659674"/>
              <a:gd name="connsiteY9" fmla="*/ 1098762 h 2154436"/>
              <a:gd name="connsiteX10" fmla="*/ 3659674 w 3659674"/>
              <a:gd name="connsiteY10" fmla="*/ 1572738 h 2154436"/>
              <a:gd name="connsiteX11" fmla="*/ 3659674 w 3659674"/>
              <a:gd name="connsiteY11" fmla="*/ 2154436 h 2154436"/>
              <a:gd name="connsiteX12" fmla="*/ 3100267 w 3659674"/>
              <a:gd name="connsiteY12" fmla="*/ 2154436 h 2154436"/>
              <a:gd name="connsiteX13" fmla="*/ 2577456 w 3659674"/>
              <a:gd name="connsiteY13" fmla="*/ 2154436 h 2154436"/>
              <a:gd name="connsiteX14" fmla="*/ 2127839 w 3659674"/>
              <a:gd name="connsiteY14" fmla="*/ 2154436 h 2154436"/>
              <a:gd name="connsiteX15" fmla="*/ 1531835 w 3659674"/>
              <a:gd name="connsiteY15" fmla="*/ 2154436 h 2154436"/>
              <a:gd name="connsiteX16" fmla="*/ 1009024 w 3659674"/>
              <a:gd name="connsiteY16" fmla="*/ 2154436 h 2154436"/>
              <a:gd name="connsiteX17" fmla="*/ 559407 w 3659674"/>
              <a:gd name="connsiteY17" fmla="*/ 2154436 h 2154436"/>
              <a:gd name="connsiteX18" fmla="*/ 0 w 3659674"/>
              <a:gd name="connsiteY18" fmla="*/ 2154436 h 2154436"/>
              <a:gd name="connsiteX19" fmla="*/ 0 w 3659674"/>
              <a:gd name="connsiteY19" fmla="*/ 1637371 h 2154436"/>
              <a:gd name="connsiteX20" fmla="*/ 0 w 3659674"/>
              <a:gd name="connsiteY20" fmla="*/ 1120307 h 2154436"/>
              <a:gd name="connsiteX21" fmla="*/ 0 w 3659674"/>
              <a:gd name="connsiteY21" fmla="*/ 646331 h 2154436"/>
              <a:gd name="connsiteX22" fmla="*/ 0 w 3659674"/>
              <a:gd name="connsiteY22" fmla="*/ 0 h 215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59674" h="2154436" extrusionOk="0">
                <a:moveTo>
                  <a:pt x="0" y="0"/>
                </a:moveTo>
                <a:cubicBezTo>
                  <a:pt x="270052" y="-13064"/>
                  <a:pt x="364936" y="30074"/>
                  <a:pt x="559407" y="0"/>
                </a:cubicBezTo>
                <a:cubicBezTo>
                  <a:pt x="753878" y="-30074"/>
                  <a:pt x="880124" y="12416"/>
                  <a:pt x="1009024" y="0"/>
                </a:cubicBezTo>
                <a:cubicBezTo>
                  <a:pt x="1137924" y="-12416"/>
                  <a:pt x="1257964" y="34328"/>
                  <a:pt x="1458641" y="0"/>
                </a:cubicBezTo>
                <a:cubicBezTo>
                  <a:pt x="1659318" y="-34328"/>
                  <a:pt x="1829969" y="4310"/>
                  <a:pt x="2018049" y="0"/>
                </a:cubicBezTo>
                <a:cubicBezTo>
                  <a:pt x="2206129" y="-4310"/>
                  <a:pt x="2306335" y="13006"/>
                  <a:pt x="2504263" y="0"/>
                </a:cubicBezTo>
                <a:cubicBezTo>
                  <a:pt x="2702191" y="-13006"/>
                  <a:pt x="2833896" y="2870"/>
                  <a:pt x="2917283" y="0"/>
                </a:cubicBezTo>
                <a:cubicBezTo>
                  <a:pt x="3000670" y="-2870"/>
                  <a:pt x="3397359" y="55352"/>
                  <a:pt x="3659674" y="0"/>
                </a:cubicBezTo>
                <a:cubicBezTo>
                  <a:pt x="3687531" y="206001"/>
                  <a:pt x="3643985" y="293973"/>
                  <a:pt x="3659674" y="581698"/>
                </a:cubicBezTo>
                <a:cubicBezTo>
                  <a:pt x="3675363" y="869423"/>
                  <a:pt x="3653939" y="968750"/>
                  <a:pt x="3659674" y="1098762"/>
                </a:cubicBezTo>
                <a:cubicBezTo>
                  <a:pt x="3665409" y="1228774"/>
                  <a:pt x="3605867" y="1454056"/>
                  <a:pt x="3659674" y="1572738"/>
                </a:cubicBezTo>
                <a:cubicBezTo>
                  <a:pt x="3713481" y="1691420"/>
                  <a:pt x="3619675" y="1954558"/>
                  <a:pt x="3659674" y="2154436"/>
                </a:cubicBezTo>
                <a:cubicBezTo>
                  <a:pt x="3526975" y="2186251"/>
                  <a:pt x="3237455" y="2138975"/>
                  <a:pt x="3100267" y="2154436"/>
                </a:cubicBezTo>
                <a:cubicBezTo>
                  <a:pt x="2963079" y="2169897"/>
                  <a:pt x="2757759" y="2139542"/>
                  <a:pt x="2577456" y="2154436"/>
                </a:cubicBezTo>
                <a:cubicBezTo>
                  <a:pt x="2397153" y="2169330"/>
                  <a:pt x="2345460" y="2101868"/>
                  <a:pt x="2127839" y="2154436"/>
                </a:cubicBezTo>
                <a:cubicBezTo>
                  <a:pt x="1910218" y="2207004"/>
                  <a:pt x="1820171" y="2122314"/>
                  <a:pt x="1531835" y="2154436"/>
                </a:cubicBezTo>
                <a:cubicBezTo>
                  <a:pt x="1243499" y="2186558"/>
                  <a:pt x="1212295" y="2092654"/>
                  <a:pt x="1009024" y="2154436"/>
                </a:cubicBezTo>
                <a:cubicBezTo>
                  <a:pt x="805753" y="2216218"/>
                  <a:pt x="739971" y="2131551"/>
                  <a:pt x="559407" y="2154436"/>
                </a:cubicBezTo>
                <a:cubicBezTo>
                  <a:pt x="378843" y="2177321"/>
                  <a:pt x="163396" y="2153491"/>
                  <a:pt x="0" y="2154436"/>
                </a:cubicBezTo>
                <a:cubicBezTo>
                  <a:pt x="-11365" y="1904355"/>
                  <a:pt x="4688" y="1771822"/>
                  <a:pt x="0" y="1637371"/>
                </a:cubicBezTo>
                <a:cubicBezTo>
                  <a:pt x="-4688" y="1502920"/>
                  <a:pt x="9050" y="1255227"/>
                  <a:pt x="0" y="1120307"/>
                </a:cubicBezTo>
                <a:cubicBezTo>
                  <a:pt x="-9050" y="985387"/>
                  <a:pt x="39875" y="788659"/>
                  <a:pt x="0" y="646331"/>
                </a:cubicBezTo>
                <a:cubicBezTo>
                  <a:pt x="-39875" y="504003"/>
                  <a:pt x="33441" y="148044"/>
                  <a:pt x="0" y="0"/>
                </a:cubicBezTo>
                <a:close/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039400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ffectLst/>
                <a:latin typeface="Lato Extended"/>
              </a:rPr>
              <a:t>What does 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Lato Extended"/>
              </a:rPr>
              <a:t>gist</a:t>
            </a:r>
            <a:r>
              <a:rPr lang="en-US" sz="1800" b="1" dirty="0">
                <a:solidFill>
                  <a:srgbClr val="000000"/>
                </a:solidFill>
                <a:effectLst/>
                <a:latin typeface="Lato Extended"/>
              </a:rPr>
              <a:t> mean?</a:t>
            </a:r>
            <a:endParaRPr lang="en-US" b="0" dirty="0">
              <a:effectLst/>
              <a:latin typeface="Lato Extended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Lato Extended"/>
              </a:rPr>
              <a:t>It's what the text is mostly about.</a:t>
            </a:r>
            <a:endParaRPr lang="en-US" sz="20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Lato Extended"/>
              </a:rPr>
              <a:t>Use a very small number of words.</a:t>
            </a:r>
            <a:endParaRPr lang="en-US" sz="20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b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36E259-D4C9-4CB9-A8AB-DF9A0FEC21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6" t="7105" r="807" b="9337"/>
          <a:stretch/>
        </p:blipFill>
        <p:spPr>
          <a:xfrm>
            <a:off x="197035" y="187569"/>
            <a:ext cx="5779135" cy="1326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6870E7-4B33-4904-9BF8-8D84BB6130D8}"/>
              </a:ext>
            </a:extLst>
          </p:cNvPr>
          <p:cNvSpPr txBox="1"/>
          <p:nvPr/>
        </p:nvSpPr>
        <p:spPr>
          <a:xfrm>
            <a:off x="6280030" y="188715"/>
            <a:ext cx="59119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effectLst/>
                <a:latin typeface="Lato Extended"/>
              </a:rPr>
              <a:t>I can use evidence from the text to find the </a:t>
            </a:r>
            <a:r>
              <a:rPr lang="en-US" sz="2800" b="1" i="0" u="sng" dirty="0">
                <a:effectLst/>
                <a:latin typeface="Lato Extended"/>
              </a:rPr>
              <a:t>gist</a:t>
            </a:r>
            <a:r>
              <a:rPr lang="en-US" sz="2800" b="1" i="0" dirty="0">
                <a:effectLst/>
                <a:latin typeface="Lato Extended"/>
              </a:rPr>
              <a:t> 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AB1539-C76B-42C4-9722-71D5D4B95DFE}"/>
              </a:ext>
            </a:extLst>
          </p:cNvPr>
          <p:cNvSpPr txBox="1"/>
          <p:nvPr/>
        </p:nvSpPr>
        <p:spPr>
          <a:xfrm>
            <a:off x="2551345" y="382417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Gists</a:t>
            </a:r>
            <a:r>
              <a:rPr lang="en-US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A Long Walk to Water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5F086-5448-408F-B408-174C3BF2B68B}"/>
              </a:ext>
            </a:extLst>
          </p:cNvPr>
          <p:cNvSpPr txBox="1"/>
          <p:nvPr/>
        </p:nvSpPr>
        <p:spPr>
          <a:xfrm>
            <a:off x="2041585" y="5221857"/>
            <a:ext cx="3634596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walking somewhere with container in the heat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A4A76B-C3B9-4B57-BEEF-296C8D941A7B}"/>
              </a:ext>
            </a:extLst>
          </p:cNvPr>
          <p:cNvSpPr txBox="1"/>
          <p:nvPr/>
        </p:nvSpPr>
        <p:spPr>
          <a:xfrm>
            <a:off x="6423804" y="5221857"/>
            <a:ext cx="3887638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 school, hears gunshots, runs away</a:t>
            </a:r>
          </a:p>
        </p:txBody>
      </p:sp>
    </p:spTree>
    <p:extLst>
      <p:ext uri="{BB962C8B-B14F-4D97-AF65-F5344CB8AC3E}">
        <p14:creationId xmlns:p14="http://schemas.microsoft.com/office/powerpoint/2010/main" val="315674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E0259-3E25-4C91-8841-9C44DFBB1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Word Bank Predictions – Follow Up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284C45F7-FCCC-4FEE-8A7C-5FE18C7F3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26" y="2419604"/>
            <a:ext cx="11186848" cy="42436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625E5B-66A0-4B9F-B648-8A40F98F026D}"/>
              </a:ext>
            </a:extLst>
          </p:cNvPr>
          <p:cNvSpPr txBox="1"/>
          <p:nvPr/>
        </p:nvSpPr>
        <p:spPr>
          <a:xfrm>
            <a:off x="52361" y="1259144"/>
            <a:ext cx="1241076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Calibri"/>
              </a:rPr>
              <a:t>Look at your predictions. Put an </a:t>
            </a:r>
            <a:r>
              <a:rPr lang="en-US" sz="3200" b="1" dirty="0">
                <a:solidFill>
                  <a:schemeClr val="bg1"/>
                </a:solidFill>
                <a:cs typeface="Calibri"/>
              </a:rPr>
              <a:t>* </a:t>
            </a:r>
            <a:r>
              <a:rPr lang="en-US" sz="2400" b="1" dirty="0">
                <a:solidFill>
                  <a:schemeClr val="bg1"/>
                </a:solidFill>
                <a:cs typeface="Calibri"/>
              </a:rPr>
              <a:t>next to the ones that were accurate. Draw a </a:t>
            </a:r>
            <a:r>
              <a:rPr lang="en-US" sz="2400" b="1" strike="sngStrike" dirty="0">
                <a:solidFill>
                  <a:schemeClr val="bg1"/>
                </a:solidFill>
                <a:cs typeface="Calibri"/>
              </a:rPr>
              <a:t>line through </a:t>
            </a:r>
            <a:r>
              <a:rPr lang="en-US" sz="2400" b="1" dirty="0">
                <a:solidFill>
                  <a:schemeClr val="bg1"/>
                </a:solidFill>
                <a:cs typeface="Calibri"/>
              </a:rPr>
              <a:t>inaccurate predictions and revise your statement to make it accurate.</a:t>
            </a:r>
          </a:p>
        </p:txBody>
      </p:sp>
    </p:spTree>
    <p:extLst>
      <p:ext uri="{BB962C8B-B14F-4D97-AF65-F5344CB8AC3E}">
        <p14:creationId xmlns:p14="http://schemas.microsoft.com/office/powerpoint/2010/main" val="2560312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D4C9D-F3A0-4856-BD53-787A35A45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2499"/>
          </a:xfrm>
        </p:spPr>
        <p:txBody>
          <a:bodyPr/>
          <a:lstStyle/>
          <a:p>
            <a:r>
              <a:rPr lang="en-US" dirty="0"/>
              <a:t>Workbook Pages 175-176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6BCFFC-E536-4E12-B412-5696A3A2C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842" y="1453579"/>
            <a:ext cx="9454189" cy="5039296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992DC5F-D6B2-4691-882C-EE2103EC9C08}"/>
              </a:ext>
            </a:extLst>
          </p:cNvPr>
          <p:cNvSpPr/>
          <p:nvPr/>
        </p:nvSpPr>
        <p:spPr>
          <a:xfrm>
            <a:off x="838200" y="2776654"/>
            <a:ext cx="968298" cy="35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49592B-362B-448C-9D3C-6FF7D0AE6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78" y="3219448"/>
            <a:ext cx="981541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0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A4FBA1-A3CB-4762-8F0F-F69AECF49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59440"/>
            <a:ext cx="10515600" cy="432470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276332-CDF0-40B1-9C44-9C9CBEB1B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68" y="1970775"/>
            <a:ext cx="981541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0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84F0DE-CB43-4D30-9149-9ECD879E2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485" y="1396255"/>
            <a:ext cx="9931562" cy="435133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09ED20-E908-4B52-9598-2A76F8D19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73" y="3373787"/>
            <a:ext cx="981541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3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9C168D-3F9F-4F0A-9738-59C1C5147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565" y="1458911"/>
            <a:ext cx="10515600" cy="4207807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4C5F6-43A7-441B-9FA4-9F4A0583D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65" y="3032726"/>
            <a:ext cx="981541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0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nit 1 Guideing Question">
            <a:hlinkClick r:id="" action="ppaction://media"/>
            <a:extLst>
              <a:ext uri="{FF2B5EF4-FFF2-40B4-BE49-F238E27FC236}">
                <a16:creationId xmlns:a16="http://schemas.microsoft.com/office/drawing/2014/main" id="{F4342932-86E6-4821-85E3-62611213BE4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78071" y="1633402"/>
            <a:ext cx="7740808" cy="43735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7833E4-0005-4CD9-B468-D111D16E9EC9}"/>
              </a:ext>
            </a:extLst>
          </p:cNvPr>
          <p:cNvSpPr txBox="1"/>
          <p:nvPr/>
        </p:nvSpPr>
        <p:spPr>
          <a:xfrm>
            <a:off x="204716" y="1084996"/>
            <a:ext cx="32413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Guiding Questions &amp; Performance Task</a:t>
            </a:r>
          </a:p>
        </p:txBody>
      </p:sp>
    </p:spTree>
    <p:extLst>
      <p:ext uri="{BB962C8B-B14F-4D97-AF65-F5344CB8AC3E}">
        <p14:creationId xmlns:p14="http://schemas.microsoft.com/office/powerpoint/2010/main" val="278842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4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467AAAA-8EEC-42F1-9BD0-0398EC0BE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534182"/>
              </p:ext>
            </p:extLst>
          </p:nvPr>
        </p:nvGraphicFramePr>
        <p:xfrm>
          <a:off x="764874" y="719665"/>
          <a:ext cx="10978552" cy="4222121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7527986">
                  <a:extLst>
                    <a:ext uri="{9D8B030D-6E8A-4147-A177-3AD203B41FA5}">
                      <a16:colId xmlns:a16="http://schemas.microsoft.com/office/drawing/2014/main" val="1112714345"/>
                    </a:ext>
                  </a:extLst>
                </a:gridCol>
                <a:gridCol w="3450566">
                  <a:extLst>
                    <a:ext uri="{9D8B030D-6E8A-4147-A177-3AD203B41FA5}">
                      <a16:colId xmlns:a16="http://schemas.microsoft.com/office/drawing/2014/main" val="3961121851"/>
                    </a:ext>
                  </a:extLst>
                </a:gridCol>
              </a:tblGrid>
              <a:tr h="838841">
                <a:tc>
                  <a:txBody>
                    <a:bodyPr/>
                    <a:lstStyle/>
                    <a:p>
                      <a:r>
                        <a:rPr lang="en-US" sz="3200" dirty="0"/>
                        <a:t>Today We Will: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Vocabulary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281360"/>
                  </a:ext>
                </a:extLst>
              </a:tr>
              <a:tr h="2610530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solidFill>
                            <a:srgbClr val="2D3B45"/>
                          </a:solidFill>
                          <a:effectLst/>
                          <a:latin typeface="Lato Extended"/>
                        </a:rPr>
                        <a:t>Opening</a:t>
                      </a:r>
                      <a:endParaRPr lang="en-US" b="0" i="0" dirty="0">
                        <a:solidFill>
                          <a:srgbClr val="2D3B45"/>
                        </a:solidFill>
                        <a:effectLst/>
                        <a:latin typeface="Lato Extended"/>
                      </a:endParaRPr>
                    </a:p>
                    <a:p>
                      <a:pPr marL="1143000" lvl="2" indent="-228600" algn="l">
                        <a:buFont typeface="+mj-lt"/>
                        <a:buAutoNum type="arabicPeriod"/>
                      </a:pPr>
                      <a:r>
                        <a:rPr lang="en-US" b="0" i="0" dirty="0">
                          <a:solidFill>
                            <a:srgbClr val="2D3B45"/>
                          </a:solidFill>
                          <a:effectLst/>
                          <a:latin typeface="Lato Extended"/>
                        </a:rPr>
                        <a:t>Becoming Ethical People</a:t>
                      </a:r>
                    </a:p>
                    <a:p>
                      <a:pPr marL="1143000" lvl="2" indent="-228600" algn="l">
                        <a:buFont typeface="+mj-lt"/>
                        <a:buAutoNum type="arabicPeriod"/>
                      </a:pPr>
                      <a:r>
                        <a:rPr lang="en-US" b="0" i="0" dirty="0">
                          <a:solidFill>
                            <a:srgbClr val="2D3B45"/>
                          </a:solidFill>
                          <a:effectLst/>
                          <a:latin typeface="Lato Extended"/>
                        </a:rPr>
                        <a:t>Reflect on the Module Guiding Questions</a:t>
                      </a:r>
                    </a:p>
                    <a:p>
                      <a:pPr algn="l"/>
                      <a:r>
                        <a:rPr lang="en-US" b="1" i="0" dirty="0">
                          <a:solidFill>
                            <a:srgbClr val="2D3B45"/>
                          </a:solidFill>
                          <a:effectLst/>
                          <a:latin typeface="Lato Extended"/>
                        </a:rPr>
                        <a:t>Work Time</a:t>
                      </a:r>
                      <a:endParaRPr lang="en-US" b="0" i="0" dirty="0">
                        <a:solidFill>
                          <a:srgbClr val="2D3B45"/>
                        </a:solidFill>
                        <a:effectLst/>
                        <a:latin typeface="Lato Extended"/>
                      </a:endParaRPr>
                    </a:p>
                    <a:p>
                      <a:pPr marL="1143000" lvl="2" indent="-228600" algn="l">
                        <a:buFont typeface="+mj-lt"/>
                        <a:buAutoNum type="arabicPeriod"/>
                      </a:pPr>
                      <a:r>
                        <a:rPr lang="en-US" b="0" i="0" dirty="0">
                          <a:solidFill>
                            <a:srgbClr val="2D3B45"/>
                          </a:solidFill>
                          <a:effectLst/>
                          <a:latin typeface="Lato Extended"/>
                        </a:rPr>
                        <a:t>Read</a:t>
                      </a:r>
                      <a:r>
                        <a:rPr lang="en-US" b="0" i="1" dirty="0">
                          <a:solidFill>
                            <a:srgbClr val="2D3B45"/>
                          </a:solidFill>
                          <a:effectLst/>
                          <a:latin typeface="Lato Extended"/>
                        </a:rPr>
                        <a:t> A Long Walk to Water</a:t>
                      </a:r>
                      <a:r>
                        <a:rPr lang="en-US" b="0" i="0" dirty="0">
                          <a:solidFill>
                            <a:srgbClr val="2D3B45"/>
                          </a:solidFill>
                          <a:effectLst/>
                          <a:latin typeface="Lato Extended"/>
                        </a:rPr>
                        <a:t>, chapter 1</a:t>
                      </a:r>
                    </a:p>
                    <a:p>
                      <a:pPr marL="1143000" lvl="2" indent="-228600" algn="l">
                        <a:buFont typeface="+mj-lt"/>
                        <a:buAutoNum type="arabicPeriod"/>
                      </a:pPr>
                      <a:r>
                        <a:rPr lang="en-US" b="0" i="0" dirty="0">
                          <a:solidFill>
                            <a:srgbClr val="2D3B45"/>
                          </a:solidFill>
                          <a:effectLst/>
                          <a:latin typeface="Lato Extended"/>
                        </a:rPr>
                        <a:t>Find the Gist: </a:t>
                      </a:r>
                      <a:r>
                        <a:rPr lang="en-US" b="0" i="1" dirty="0">
                          <a:solidFill>
                            <a:srgbClr val="2D3B45"/>
                          </a:solidFill>
                          <a:effectLst/>
                          <a:latin typeface="Lato Extended"/>
                        </a:rPr>
                        <a:t>A Long Walk to Water</a:t>
                      </a:r>
                      <a:r>
                        <a:rPr lang="en-US" b="0" i="0" dirty="0">
                          <a:solidFill>
                            <a:srgbClr val="2D3B45"/>
                          </a:solidFill>
                          <a:effectLst/>
                          <a:latin typeface="Lato Extended"/>
                        </a:rPr>
                        <a:t>, chapter 1</a:t>
                      </a:r>
                    </a:p>
                    <a:p>
                      <a:pPr algn="l"/>
                      <a:r>
                        <a:rPr lang="en-US" b="1" i="0" dirty="0">
                          <a:solidFill>
                            <a:srgbClr val="2D3B45"/>
                          </a:solidFill>
                          <a:effectLst/>
                          <a:latin typeface="Lato Extended"/>
                        </a:rPr>
                        <a:t>Closing &amp; Assessment</a:t>
                      </a:r>
                      <a:endParaRPr lang="en-US" b="0" i="0" dirty="0">
                        <a:solidFill>
                          <a:srgbClr val="2D3B45"/>
                        </a:solidFill>
                        <a:effectLst/>
                        <a:latin typeface="Lato Extended"/>
                      </a:endParaRPr>
                    </a:p>
                    <a:p>
                      <a:pPr marL="1143000" lvl="2" indent="-228600" algn="l">
                        <a:buFont typeface="+mj-lt"/>
                        <a:buAutoNum type="arabicPeriod"/>
                      </a:pPr>
                      <a:r>
                        <a:rPr lang="en-US" b="0" i="0" dirty="0">
                          <a:solidFill>
                            <a:srgbClr val="2D3B45"/>
                          </a:solidFill>
                          <a:effectLst/>
                          <a:latin typeface="Lato Extended"/>
                        </a:rPr>
                        <a:t>Reflect on Learning Targets</a:t>
                      </a:r>
                    </a:p>
                    <a:p>
                      <a:pPr algn="l"/>
                      <a:r>
                        <a:rPr lang="en-US" b="1" i="0" dirty="0">
                          <a:solidFill>
                            <a:srgbClr val="2D3B45"/>
                          </a:solidFill>
                          <a:effectLst/>
                          <a:latin typeface="Lato Extended"/>
                        </a:rPr>
                        <a:t>Homework</a:t>
                      </a:r>
                      <a:endParaRPr lang="en-US" b="0" i="0" dirty="0">
                        <a:solidFill>
                          <a:srgbClr val="2D3B45"/>
                        </a:solidFill>
                        <a:effectLst/>
                        <a:latin typeface="Lato Extended"/>
                      </a:endParaRPr>
                    </a:p>
                    <a:p>
                      <a:pPr marL="1143000" lvl="2" indent="-228600" algn="l">
                        <a:buFont typeface="+mj-lt"/>
                        <a:buAutoNum type="arabicPeriod"/>
                      </a:pPr>
                      <a:r>
                        <a:rPr lang="en-US" b="0" i="0" dirty="0">
                          <a:solidFill>
                            <a:srgbClr val="2D3B45"/>
                          </a:solidFill>
                          <a:effectLst/>
                          <a:latin typeface="Lato Extended"/>
                        </a:rPr>
                        <a:t>Answer Selected Response Questions, chapter 1</a:t>
                      </a:r>
                    </a:p>
                    <a:p>
                      <a:pPr marL="1143000" lvl="2" indent="-228600" algn="l">
                        <a:buFont typeface="+mj-lt"/>
                        <a:buAutoNum type="arabicPeriod"/>
                      </a:pPr>
                      <a:r>
                        <a:rPr lang="en-US" b="0" i="0" dirty="0" err="1">
                          <a:solidFill>
                            <a:srgbClr val="2D3B45"/>
                          </a:solidFill>
                          <a:effectLst/>
                          <a:latin typeface="Lato Extended"/>
                        </a:rPr>
                        <a:t>Preread</a:t>
                      </a:r>
                      <a:r>
                        <a:rPr lang="en-US" b="0" i="0" dirty="0">
                          <a:solidFill>
                            <a:srgbClr val="2D3B45"/>
                          </a:solidFill>
                          <a:effectLst/>
                          <a:latin typeface="Lato Extended"/>
                        </a:rPr>
                        <a:t> Anchor Text chapter 1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Lato Extended"/>
                        </a:rPr>
                        <a:t>Vocabulary</a:t>
                      </a:r>
                      <a:endParaRPr lang="en-US" b="0" i="0" dirty="0">
                        <a:solidFill>
                          <a:srgbClr val="2D3B45"/>
                        </a:solidFill>
                        <a:effectLst/>
                        <a:latin typeface="Lato Extended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Lato Extended"/>
                        </a:rPr>
                        <a:t>empathy</a:t>
                      </a:r>
                      <a:endParaRPr lang="en-US" b="0" i="0" dirty="0">
                        <a:solidFill>
                          <a:srgbClr val="2D3B45"/>
                        </a:solidFill>
                        <a:effectLst/>
                        <a:latin typeface="Lato Extended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Lato Extended"/>
                        </a:rPr>
                        <a:t>ethical people</a:t>
                      </a:r>
                      <a:endParaRPr lang="en-US" b="0" i="0" dirty="0">
                        <a:solidFill>
                          <a:srgbClr val="2D3B45"/>
                        </a:solidFill>
                        <a:effectLst/>
                        <a:latin typeface="Lato Extended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Lato Extended"/>
                        </a:rPr>
                        <a:t>respect</a:t>
                      </a:r>
                      <a:endParaRPr lang="en-US" b="0" i="0" dirty="0">
                        <a:solidFill>
                          <a:srgbClr val="2D3B45"/>
                        </a:solidFill>
                        <a:effectLst/>
                        <a:latin typeface="Lato Extended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Lato Extended"/>
                        </a:rPr>
                        <a:t>gist</a:t>
                      </a:r>
                      <a:endParaRPr lang="en-US" b="0" i="0" dirty="0">
                        <a:solidFill>
                          <a:srgbClr val="2D3B45"/>
                        </a:solidFill>
                        <a:effectLst/>
                        <a:latin typeface="Lato Extended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86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490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37F56A-4B37-4170-B305-2A1E0612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372"/>
            <a:ext cx="10515600" cy="881285"/>
          </a:xfrm>
        </p:spPr>
        <p:txBody>
          <a:bodyPr/>
          <a:lstStyle/>
          <a:p>
            <a:r>
              <a:rPr lang="en-US" dirty="0"/>
              <a:t>Work to Become Ethical People Anchor Chart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6E15DCE-0B07-4901-86AC-BB63318EE6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594733"/>
              </p:ext>
            </p:extLst>
          </p:nvPr>
        </p:nvGraphicFramePr>
        <p:xfrm>
          <a:off x="525492" y="1207306"/>
          <a:ext cx="11141016" cy="5417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208">
                  <a:extLst>
                    <a:ext uri="{9D8B030D-6E8A-4147-A177-3AD203B41FA5}">
                      <a16:colId xmlns:a16="http://schemas.microsoft.com/office/drawing/2014/main" val="2131407210"/>
                    </a:ext>
                  </a:extLst>
                </a:gridCol>
                <a:gridCol w="7970808">
                  <a:extLst>
                    <a:ext uri="{9D8B030D-6E8A-4147-A177-3AD203B41FA5}">
                      <a16:colId xmlns:a16="http://schemas.microsoft.com/office/drawing/2014/main" val="3400515507"/>
                    </a:ext>
                  </a:extLst>
                </a:gridCol>
              </a:tblGrid>
              <a:tr h="741691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Habit of character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I show respect.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097774"/>
                  </a:ext>
                </a:extLst>
              </a:tr>
              <a:tr h="1116987">
                <a:tc>
                  <a:txBody>
                    <a:bodyPr/>
                    <a:lstStyle/>
                    <a:p>
                      <a:r>
                        <a:rPr lang="en-US" b="1" dirty="0"/>
                        <a:t>What Does it Mean?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353646"/>
                  </a:ext>
                </a:extLst>
              </a:tr>
              <a:tr h="2008845">
                <a:tc>
                  <a:txBody>
                    <a:bodyPr/>
                    <a:lstStyle/>
                    <a:p>
                      <a:r>
                        <a:rPr lang="en-US" b="1" dirty="0"/>
                        <a:t>What Does it Look Like?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322783"/>
                  </a:ext>
                </a:extLst>
              </a:tr>
              <a:tr h="1550257">
                <a:tc>
                  <a:txBody>
                    <a:bodyPr/>
                    <a:lstStyle/>
                    <a:p>
                      <a:r>
                        <a:rPr lang="en-US" b="1" dirty="0"/>
                        <a:t>What does it sound like?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54842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B1C7D48-2D37-4825-80C2-B05B6DB1FE38}"/>
              </a:ext>
            </a:extLst>
          </p:cNvPr>
          <p:cNvSpPr txBox="1"/>
          <p:nvPr/>
        </p:nvSpPr>
        <p:spPr>
          <a:xfrm>
            <a:off x="3750331" y="2002070"/>
            <a:ext cx="7568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This means I appreciate the abilities, qualities, and achievements of others and treat myself, others and the environment with care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742768-686C-49CB-97D7-224BCE0A92E0}"/>
              </a:ext>
            </a:extLst>
          </p:cNvPr>
          <p:cNvSpPr txBox="1"/>
          <p:nvPr/>
        </p:nvSpPr>
        <p:spPr>
          <a:xfrm>
            <a:off x="3750331" y="3023694"/>
            <a:ext cx="7638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Applauding others when hey have done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Taking care around the classroom not to break things or hurt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Returning borrowed items in the same condition you were given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Throwing trash in the trash 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Recycling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EE23FD-5399-46D5-A4FB-7D0E87FFAF0F}"/>
              </a:ext>
            </a:extLst>
          </p:cNvPr>
          <p:cNvSpPr txBox="1"/>
          <p:nvPr/>
        </p:nvSpPr>
        <p:spPr>
          <a:xfrm>
            <a:off x="3750331" y="5427992"/>
            <a:ext cx="76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“I really appreciate…because…”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“You did a great job with…because…”</a:t>
            </a:r>
          </a:p>
        </p:txBody>
      </p:sp>
    </p:spTree>
    <p:extLst>
      <p:ext uri="{BB962C8B-B14F-4D97-AF65-F5344CB8AC3E}">
        <p14:creationId xmlns:p14="http://schemas.microsoft.com/office/powerpoint/2010/main" val="78554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37F56A-4B37-4170-B305-2A1E0612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372"/>
            <a:ext cx="10515600" cy="881285"/>
          </a:xfrm>
        </p:spPr>
        <p:txBody>
          <a:bodyPr/>
          <a:lstStyle/>
          <a:p>
            <a:r>
              <a:rPr lang="en-US" dirty="0"/>
              <a:t>Work to Become Ethical People Anchor Chart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6E15DCE-0B07-4901-86AC-BB63318EE6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561035"/>
              </p:ext>
            </p:extLst>
          </p:nvPr>
        </p:nvGraphicFramePr>
        <p:xfrm>
          <a:off x="525492" y="1207306"/>
          <a:ext cx="11141016" cy="4891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208">
                  <a:extLst>
                    <a:ext uri="{9D8B030D-6E8A-4147-A177-3AD203B41FA5}">
                      <a16:colId xmlns:a16="http://schemas.microsoft.com/office/drawing/2014/main" val="2131407210"/>
                    </a:ext>
                  </a:extLst>
                </a:gridCol>
                <a:gridCol w="7970808">
                  <a:extLst>
                    <a:ext uri="{9D8B030D-6E8A-4147-A177-3AD203B41FA5}">
                      <a16:colId xmlns:a16="http://schemas.microsoft.com/office/drawing/2014/main" val="3400515507"/>
                    </a:ext>
                  </a:extLst>
                </a:gridCol>
              </a:tblGrid>
              <a:tr h="741691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Habit of character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I behave with integrity.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097774"/>
                  </a:ext>
                </a:extLst>
              </a:tr>
              <a:tr h="1116987">
                <a:tc>
                  <a:txBody>
                    <a:bodyPr/>
                    <a:lstStyle/>
                    <a:p>
                      <a:r>
                        <a:rPr lang="en-US" b="1" dirty="0"/>
                        <a:t>What Does it Mean?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353646"/>
                  </a:ext>
                </a:extLst>
              </a:tr>
              <a:tr h="1483012">
                <a:tc>
                  <a:txBody>
                    <a:bodyPr/>
                    <a:lstStyle/>
                    <a:p>
                      <a:r>
                        <a:rPr lang="en-US" b="1" dirty="0"/>
                        <a:t>What Does it Look Like?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322783"/>
                  </a:ext>
                </a:extLst>
              </a:tr>
              <a:tr h="1550257">
                <a:tc>
                  <a:txBody>
                    <a:bodyPr/>
                    <a:lstStyle/>
                    <a:p>
                      <a:r>
                        <a:rPr lang="en-US" b="1" dirty="0"/>
                        <a:t>What does it sound like?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54842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B1C7D48-2D37-4825-80C2-B05B6DB1FE38}"/>
              </a:ext>
            </a:extLst>
          </p:cNvPr>
          <p:cNvSpPr txBox="1"/>
          <p:nvPr/>
        </p:nvSpPr>
        <p:spPr>
          <a:xfrm>
            <a:off x="3750331" y="2002070"/>
            <a:ext cx="7568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This means I am honest and do the right thing, even when it’s difficult, because it is the right thing to do.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742768-686C-49CB-97D7-224BCE0A92E0}"/>
              </a:ext>
            </a:extLst>
          </p:cNvPr>
          <p:cNvSpPr txBox="1"/>
          <p:nvPr/>
        </p:nvSpPr>
        <p:spPr>
          <a:xfrm>
            <a:off x="3750331" y="3023694"/>
            <a:ext cx="7638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Admitting when at fault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Doing homework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Keeping eyes on own 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EE23FD-5399-46D5-A4FB-7D0E87FFAF0F}"/>
              </a:ext>
            </a:extLst>
          </p:cNvPr>
          <p:cNvSpPr txBox="1"/>
          <p:nvPr/>
        </p:nvSpPr>
        <p:spPr>
          <a:xfrm>
            <a:off x="3750331" y="4869250"/>
            <a:ext cx="7638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“I’m sorry, but I…”</a:t>
            </a:r>
          </a:p>
        </p:txBody>
      </p:sp>
    </p:spTree>
    <p:extLst>
      <p:ext uri="{BB962C8B-B14F-4D97-AF65-F5344CB8AC3E}">
        <p14:creationId xmlns:p14="http://schemas.microsoft.com/office/powerpoint/2010/main" val="78413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37F56A-4B37-4170-B305-2A1E0612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372"/>
            <a:ext cx="10515600" cy="881285"/>
          </a:xfrm>
        </p:spPr>
        <p:txBody>
          <a:bodyPr/>
          <a:lstStyle/>
          <a:p>
            <a:r>
              <a:rPr lang="en-US" dirty="0"/>
              <a:t>Work to Become Ethical People Anchor Chart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6E15DCE-0B07-4901-86AC-BB63318EE6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510841"/>
              </p:ext>
            </p:extLst>
          </p:nvPr>
        </p:nvGraphicFramePr>
        <p:xfrm>
          <a:off x="525492" y="1207306"/>
          <a:ext cx="11141016" cy="4598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208">
                  <a:extLst>
                    <a:ext uri="{9D8B030D-6E8A-4147-A177-3AD203B41FA5}">
                      <a16:colId xmlns:a16="http://schemas.microsoft.com/office/drawing/2014/main" val="2131407210"/>
                    </a:ext>
                  </a:extLst>
                </a:gridCol>
                <a:gridCol w="7970808">
                  <a:extLst>
                    <a:ext uri="{9D8B030D-6E8A-4147-A177-3AD203B41FA5}">
                      <a16:colId xmlns:a16="http://schemas.microsoft.com/office/drawing/2014/main" val="3400515507"/>
                    </a:ext>
                  </a:extLst>
                </a:gridCol>
              </a:tblGrid>
              <a:tr h="741691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Habit of character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I show empathy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097774"/>
                  </a:ext>
                </a:extLst>
              </a:tr>
              <a:tr h="1116987">
                <a:tc>
                  <a:txBody>
                    <a:bodyPr/>
                    <a:lstStyle/>
                    <a:p>
                      <a:r>
                        <a:rPr lang="en-US" b="1" dirty="0"/>
                        <a:t>What Does it Mean?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353646"/>
                  </a:ext>
                </a:extLst>
              </a:tr>
              <a:tr h="1189714">
                <a:tc>
                  <a:txBody>
                    <a:bodyPr/>
                    <a:lstStyle/>
                    <a:p>
                      <a:r>
                        <a:rPr lang="en-US" b="1" dirty="0"/>
                        <a:t>What Does it Look Like?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322783"/>
                  </a:ext>
                </a:extLst>
              </a:tr>
              <a:tr h="1550257">
                <a:tc>
                  <a:txBody>
                    <a:bodyPr/>
                    <a:lstStyle/>
                    <a:p>
                      <a:r>
                        <a:rPr lang="en-US" b="1" dirty="0"/>
                        <a:t>What does it sound like?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54842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B1C7D48-2D37-4825-80C2-B05B6DB1FE38}"/>
              </a:ext>
            </a:extLst>
          </p:cNvPr>
          <p:cNvSpPr txBox="1"/>
          <p:nvPr/>
        </p:nvSpPr>
        <p:spPr>
          <a:xfrm>
            <a:off x="3750331" y="2002070"/>
            <a:ext cx="7568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This means I understand and I share or take into account the feelings, situation, or attitude of others.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742768-686C-49CB-97D7-224BCE0A92E0}"/>
              </a:ext>
            </a:extLst>
          </p:cNvPr>
          <p:cNvSpPr txBox="1"/>
          <p:nvPr/>
        </p:nvSpPr>
        <p:spPr>
          <a:xfrm>
            <a:off x="3750331" y="3023694"/>
            <a:ext cx="76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Listening carefully and showing the appropriate facial expressions for the situation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EE23FD-5399-46D5-A4FB-7D0E87FFAF0F}"/>
              </a:ext>
            </a:extLst>
          </p:cNvPr>
          <p:cNvSpPr txBox="1"/>
          <p:nvPr/>
        </p:nvSpPr>
        <p:spPr>
          <a:xfrm>
            <a:off x="3750331" y="4526344"/>
            <a:ext cx="76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“I understand how you feel.”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 can imagine how you feel.”</a:t>
            </a:r>
          </a:p>
        </p:txBody>
      </p:sp>
    </p:spTree>
    <p:extLst>
      <p:ext uri="{BB962C8B-B14F-4D97-AF65-F5344CB8AC3E}">
        <p14:creationId xmlns:p14="http://schemas.microsoft.com/office/powerpoint/2010/main" val="318230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37F56A-4B37-4170-B305-2A1E0612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372"/>
            <a:ext cx="10515600" cy="881285"/>
          </a:xfrm>
        </p:spPr>
        <p:txBody>
          <a:bodyPr/>
          <a:lstStyle/>
          <a:p>
            <a:r>
              <a:rPr lang="en-US" dirty="0"/>
              <a:t>Work to Become Ethical People Anchor Chart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6E15DCE-0B07-4901-86AC-BB63318EE6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29170"/>
              </p:ext>
            </p:extLst>
          </p:nvPr>
        </p:nvGraphicFramePr>
        <p:xfrm>
          <a:off x="525492" y="1207306"/>
          <a:ext cx="11141016" cy="4138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208">
                  <a:extLst>
                    <a:ext uri="{9D8B030D-6E8A-4147-A177-3AD203B41FA5}">
                      <a16:colId xmlns:a16="http://schemas.microsoft.com/office/drawing/2014/main" val="2131407210"/>
                    </a:ext>
                  </a:extLst>
                </a:gridCol>
                <a:gridCol w="7970808">
                  <a:extLst>
                    <a:ext uri="{9D8B030D-6E8A-4147-A177-3AD203B41FA5}">
                      <a16:colId xmlns:a16="http://schemas.microsoft.com/office/drawing/2014/main" val="3400515507"/>
                    </a:ext>
                  </a:extLst>
                </a:gridCol>
              </a:tblGrid>
              <a:tr h="741691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Habit of character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I show compassion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097774"/>
                  </a:ext>
                </a:extLst>
              </a:tr>
              <a:tr h="1116987">
                <a:tc>
                  <a:txBody>
                    <a:bodyPr/>
                    <a:lstStyle/>
                    <a:p>
                      <a:r>
                        <a:rPr lang="en-US" b="1" dirty="0"/>
                        <a:t>What Does it Mean?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353646"/>
                  </a:ext>
                </a:extLst>
              </a:tr>
              <a:tr h="729639">
                <a:tc>
                  <a:txBody>
                    <a:bodyPr/>
                    <a:lstStyle/>
                    <a:p>
                      <a:r>
                        <a:rPr lang="en-US" b="1" dirty="0"/>
                        <a:t>What Does it Look Like?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322783"/>
                  </a:ext>
                </a:extLst>
              </a:tr>
              <a:tr h="1550257">
                <a:tc>
                  <a:txBody>
                    <a:bodyPr/>
                    <a:lstStyle/>
                    <a:p>
                      <a:r>
                        <a:rPr lang="en-US" b="1" dirty="0"/>
                        <a:t>What does it sound like?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54842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B1C7D48-2D37-4825-80C2-B05B6DB1FE38}"/>
              </a:ext>
            </a:extLst>
          </p:cNvPr>
          <p:cNvSpPr txBox="1"/>
          <p:nvPr/>
        </p:nvSpPr>
        <p:spPr>
          <a:xfrm>
            <a:off x="3750331" y="2002070"/>
            <a:ext cx="7568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This means I notice when others are sad or upset and try to help them.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742768-686C-49CB-97D7-224BCE0A92E0}"/>
              </a:ext>
            </a:extLst>
          </p:cNvPr>
          <p:cNvSpPr txBox="1"/>
          <p:nvPr/>
        </p:nvSpPr>
        <p:spPr>
          <a:xfrm>
            <a:off x="3750331" y="3023694"/>
            <a:ext cx="7638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Approaching a friend or classmate who looks upset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EE23FD-5399-46D5-A4FB-7D0E87FFAF0F}"/>
              </a:ext>
            </a:extLst>
          </p:cNvPr>
          <p:cNvSpPr txBox="1"/>
          <p:nvPr/>
        </p:nvSpPr>
        <p:spPr>
          <a:xfrm>
            <a:off x="3750331" y="4030899"/>
            <a:ext cx="76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“You look upset, is everything OK? Is there anything I can do to help?”</a:t>
            </a:r>
          </a:p>
        </p:txBody>
      </p:sp>
    </p:spTree>
    <p:extLst>
      <p:ext uri="{BB962C8B-B14F-4D97-AF65-F5344CB8AC3E}">
        <p14:creationId xmlns:p14="http://schemas.microsoft.com/office/powerpoint/2010/main" val="383132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19421-AF9B-4C27-ABCC-81BB228992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83564" y="348865"/>
            <a:ext cx="971811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Review: Guiding 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03429D-B2FF-4AA2-A54D-F4B06AE40E4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7242279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5681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36AF3C-269D-44F2-AF5F-0411A7940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31" y="668151"/>
            <a:ext cx="3325661" cy="57098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FC4798-09D2-4C36-A844-F1CD9E6DF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477" y="2441395"/>
            <a:ext cx="3130946" cy="25047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BB057D-B097-4B6E-A70C-EB9701EDABFF}"/>
              </a:ext>
            </a:extLst>
          </p:cNvPr>
          <p:cNvSpPr txBox="1"/>
          <p:nvPr/>
        </p:nvSpPr>
        <p:spPr>
          <a:xfrm>
            <a:off x="7158308" y="2348817"/>
            <a:ext cx="45908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Vocabulary:</a:t>
            </a:r>
          </a:p>
          <a:p>
            <a:r>
              <a:rPr lang="en-US" sz="2000" dirty="0"/>
              <a:t>• cradle (1): to hold or rock in or as in a cradle</a:t>
            </a:r>
          </a:p>
          <a:p>
            <a:r>
              <a:rPr lang="en-US" sz="2000" dirty="0"/>
              <a:t>• droned (2): talked in a boring voice without changing one’s tone</a:t>
            </a:r>
          </a:p>
          <a:p>
            <a:r>
              <a:rPr lang="en-US" sz="2000" dirty="0"/>
              <a:t>• rebels (6): people who fight against or are not loyal to the government of their country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C19DCD-FC57-456D-86C3-B21EBFCB7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5863" y="168645"/>
            <a:ext cx="3670719" cy="12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96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E0259-3E25-4C91-8841-9C44DFBB1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Word Bank Predictions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284C45F7-FCCC-4FEE-8A7C-5FE18C7F3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26" y="2419604"/>
            <a:ext cx="11186848" cy="42436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625E5B-66A0-4B9F-B648-8A40F98F026D}"/>
              </a:ext>
            </a:extLst>
          </p:cNvPr>
          <p:cNvSpPr txBox="1"/>
          <p:nvPr/>
        </p:nvSpPr>
        <p:spPr>
          <a:xfrm>
            <a:off x="128587" y="1477963"/>
            <a:ext cx="119824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In the blank space at the bottom of page 4 of your workbook, write down 3 items, and predict what each one might have to do with the events of this chapter.</a:t>
            </a:r>
          </a:p>
        </p:txBody>
      </p:sp>
    </p:spTree>
    <p:extLst>
      <p:ext uri="{BB962C8B-B14F-4D97-AF65-F5344CB8AC3E}">
        <p14:creationId xmlns:p14="http://schemas.microsoft.com/office/powerpoint/2010/main" val="3747520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787</Words>
  <Application>Microsoft Office PowerPoint</Application>
  <PresentationFormat>Widescreen</PresentationFormat>
  <Paragraphs>104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Lato Extended</vt:lpstr>
      <vt:lpstr>office theme</vt:lpstr>
      <vt:lpstr>M1 U1 L02 Establish Reading Routines</vt:lpstr>
      <vt:lpstr>PowerPoint Presentation</vt:lpstr>
      <vt:lpstr>Work to Become Ethical People Anchor Chart</vt:lpstr>
      <vt:lpstr>Work to Become Ethical People Anchor Chart</vt:lpstr>
      <vt:lpstr>Work to Become Ethical People Anchor Chart</vt:lpstr>
      <vt:lpstr>Work to Become Ethical People Anchor Chart</vt:lpstr>
      <vt:lpstr>Review: Guiding Questions</vt:lpstr>
      <vt:lpstr>PowerPoint Presentation</vt:lpstr>
      <vt:lpstr>Word Bank Predictions</vt:lpstr>
      <vt:lpstr>PowerPoint Presentation</vt:lpstr>
      <vt:lpstr>PowerPoint Presentation</vt:lpstr>
      <vt:lpstr>Word Bank Predictions – Follow Up</vt:lpstr>
      <vt:lpstr>Workbook Pages 175-176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Lewis, Melissa</cp:lastModifiedBy>
  <cp:revision>176</cp:revision>
  <dcterms:created xsi:type="dcterms:W3CDTF">2021-08-22T19:54:44Z</dcterms:created>
  <dcterms:modified xsi:type="dcterms:W3CDTF">2021-09-01T17:25:09Z</dcterms:modified>
</cp:coreProperties>
</file>