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54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2749-44DB-4FE7-96AF-43830C99B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0B7F6-BE9E-403E-BFFD-8085C6667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FE02-F264-44F2-B2BF-B1F23836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2BBC6-9589-41DC-89F6-81D3D226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FCED-4746-4038-8475-4ACCC3E4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8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940D-5844-4CCB-AED4-79E6FC72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05EFA-5823-4719-959F-F6DE5320E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57A4F-6745-4AAC-97F1-9AA753C5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07F1-3E2E-4067-9235-D5A0C60C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04D4-021D-4D96-A11D-E4DD8B9B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7155A-BF7C-4E67-B452-240B2902F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01F00-6362-4869-96EB-0983D1E72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D430D-6FDB-4C78-8FB0-DA396A36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4B7D-2923-4085-894F-A16C3FD6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5FE72-0C65-43B8-A479-9D7A7EE2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2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6939-6262-4B90-9B49-82EE4391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6029B-59C5-4803-9692-7F1FD4FC3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2997-6924-4BAB-A380-6B70E77D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DE578-1086-481A-9D11-F94D3A75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AEB3-4BEE-4205-A154-FFD93BC0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7AA3-0BFA-438A-9076-53D512EC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E16BB-425C-4DEA-9EEB-8E599BB86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94ADB-1C64-403C-8D0B-4E4D096D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1613-8DFA-451F-9C09-38DEB310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92F6-28D1-4A17-B9CA-0FC1B214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4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4251-C2A1-45C9-9417-24E4C7E4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F741-B1C8-4CED-BDCC-92CB1276D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98850-3B8E-4045-9367-553279DB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D250D-AA53-4674-85E2-F3CB4602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AE96-F9A7-471A-BED2-698AFCDB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8F648-6E71-4DBE-8F92-9A01C0B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206F-260E-4909-95C7-37E9B61E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E36D8-44C4-448C-8857-8CCA92DC7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A5341-D3F4-4238-91BF-0CC4D834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EE723-B784-41C2-8677-CB23FD939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908EF-C33E-4CDC-9701-3BA33773D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B786F-8786-41A1-8786-42A66D0F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CBC5E-64EE-495D-81E2-C85DBB91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A8B73-D3AA-4AFB-94AA-22471339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D17E-31DB-47C0-A0DF-7171CB8A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9401D-981C-40C9-B5DB-9B643F98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195AB-B7AD-4A73-A772-4BF0B7A6A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29268-9995-445A-9E32-63B492E0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C581-F5CF-475D-8C38-B7BDFA46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385C1-7E49-415F-AEB3-F2103D0E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852F0-DC9E-4112-ABD1-506FE10C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A72D-EC29-4E75-8C42-09DC50FE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A3D40-A14D-4DC4-8F92-6FAA5F5E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23967-F97E-4D50-B3D3-EC5A1669E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FCCAD-DD40-4C57-B31D-58ACAFD8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34058-1B40-4ED9-A444-B2933663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D6BCE-71F0-4D1E-91A4-87328316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4C65-F882-4F7C-9C70-BD60CDA4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0EC28-8CA1-4743-950F-AC6A8CEF6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BBF6B-B5EB-4A10-8654-1714D9F92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D7C28-9BD2-4553-81DA-4CD178FB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2732C-C7AD-4608-98B4-869DCCAD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58725-1FC3-4193-85DD-407BC660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F3DB3-507D-493E-86F3-C749644D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CABDB-C4D2-42B1-8D12-C1EB16E8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BB6B9-7F7D-4954-AAD5-FF4F9B204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B7A4-1DA4-4583-A5D1-20E14EF56B3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A5D4-4D4C-4A88-BFFD-39D7CCFF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7713-F84E-46E9-8BB3-0ABEC569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4E5F7-76C6-4FA0-A5DA-757C582B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kxkisRUmMM?feature=oembed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32590599?app_id=122963&amp;h=a561bda2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63C14-8B55-4C02-B02A-764FDE67B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1261381"/>
            <a:ext cx="3657600" cy="368709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7</a:t>
            </a:r>
            <a:r>
              <a:rPr lang="en-US" sz="4800" baseline="30000" dirty="0">
                <a:solidFill>
                  <a:srgbClr val="FFFFFF"/>
                </a:solidFill>
              </a:rPr>
              <a:t>th</a:t>
            </a:r>
            <a:r>
              <a:rPr lang="en-US" sz="4800" dirty="0">
                <a:solidFill>
                  <a:srgbClr val="FFFFFF"/>
                </a:solidFill>
              </a:rPr>
              <a:t> Grade English Language Arts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 (ELA)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EAD01EC-3F70-4A7B-9D9D-04BC6F88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917463"/>
            <a:ext cx="6553545" cy="3031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BBD24-067B-4BDB-8E0D-92BF89CF3D59}"/>
              </a:ext>
            </a:extLst>
          </p:cNvPr>
          <p:cNvSpPr txBox="1"/>
          <p:nvPr/>
        </p:nvSpPr>
        <p:spPr>
          <a:xfrm>
            <a:off x="10156723" y="6174658"/>
            <a:ext cx="169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M1 U1 L1</a:t>
            </a:r>
          </a:p>
        </p:txBody>
      </p:sp>
    </p:spTree>
    <p:extLst>
      <p:ext uri="{BB962C8B-B14F-4D97-AF65-F5344CB8AC3E}">
        <p14:creationId xmlns:p14="http://schemas.microsoft.com/office/powerpoint/2010/main" val="194311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3F1D6-156D-43F0-9436-E1041DFC0061}"/>
              </a:ext>
            </a:extLst>
          </p:cNvPr>
          <p:cNvSpPr txBox="1"/>
          <p:nvPr/>
        </p:nvSpPr>
        <p:spPr>
          <a:xfrm>
            <a:off x="526073" y="603564"/>
            <a:ext cx="11139854" cy="1364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Lindasuepark.com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nline Media 4" title="A Long Walk to Water by Linda Sue Park">
            <a:hlinkClick r:id="" action="ppaction://media"/>
            <a:extLst>
              <a:ext uri="{FF2B5EF4-FFF2-40B4-BE49-F238E27FC236}">
                <a16:creationId xmlns:a16="http://schemas.microsoft.com/office/drawing/2014/main" id="{230BCF1C-8871-4F0C-9706-0AFF5213AB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A24535-540E-42CD-8F66-143E5E82DF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0" t="610" r="3796" b="11592"/>
          <a:stretch/>
        </p:blipFill>
        <p:spPr>
          <a:xfrm>
            <a:off x="6243483" y="2880852"/>
            <a:ext cx="5805441" cy="30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E4625-B098-4107-A6CD-1146369DE8A2}"/>
              </a:ext>
            </a:extLst>
          </p:cNvPr>
          <p:cNvSpPr txBox="1"/>
          <p:nvPr/>
        </p:nvSpPr>
        <p:spPr>
          <a:xfrm>
            <a:off x="4733785" y="1444565"/>
            <a:ext cx="7003657" cy="7076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Use resources to Infer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FB4D5-3BE4-4584-A2F7-412C9F3E249B}"/>
              </a:ext>
            </a:extLst>
          </p:cNvPr>
          <p:cNvSpPr txBox="1"/>
          <p:nvPr/>
        </p:nvSpPr>
        <p:spPr>
          <a:xfrm>
            <a:off x="4729456" y="2115117"/>
            <a:ext cx="712824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Look over your “I Notice, I Wonder” note-catcher.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Based on your observation, what can you infer this Module might be about?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 the sentence starters to help you phrase your thinking: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Based on ____, I can infer that this module will be about _____ because…</a:t>
            </a: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816B7EAA-2F8D-40F7-8330-70477FFC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8" r="2319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6BEC441-4143-4FB7-A0C3-1AC7438B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76" y="115522"/>
            <a:ext cx="4517528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F72C-E8E3-41A9-97FF-B26985E3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44" y="217357"/>
            <a:ext cx="10515600" cy="1325563"/>
          </a:xfrm>
        </p:spPr>
        <p:txBody>
          <a:bodyPr/>
          <a:lstStyle/>
          <a:p>
            <a:r>
              <a:rPr lang="en-US" dirty="0"/>
              <a:t>Let’s explore our anchor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E8169-9912-439E-8114-9170933ED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043" y="1770901"/>
            <a:ext cx="8134064" cy="3002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Take a couple of minutes to examine the novel, A Long Walk to Water. 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Examine the front and back covers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Flip through and examine the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697AC-4022-4154-A4EE-FC35F0F57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796" y="4498865"/>
            <a:ext cx="10994408" cy="1005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What are some observations you have made while examining the text?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B1E45F-4642-42FC-9A73-B73D0F10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78" y="532264"/>
            <a:ext cx="2320120" cy="35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Unit 1 Guideing Question">
            <a:hlinkClick r:id="" action="ppaction://media"/>
            <a:extLst>
              <a:ext uri="{FF2B5EF4-FFF2-40B4-BE49-F238E27FC236}">
                <a16:creationId xmlns:a16="http://schemas.microsoft.com/office/drawing/2014/main" id="{F4342932-86E6-4821-85E3-62611213BE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8071" y="1633402"/>
            <a:ext cx="7740808" cy="4373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833E4-0005-4CD9-B468-D111D16E9EC9}"/>
              </a:ext>
            </a:extLst>
          </p:cNvPr>
          <p:cNvSpPr txBox="1"/>
          <p:nvPr/>
        </p:nvSpPr>
        <p:spPr>
          <a:xfrm>
            <a:off x="204716" y="1084996"/>
            <a:ext cx="3241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Guiding Questions &amp; Performance Task</a:t>
            </a:r>
          </a:p>
        </p:txBody>
      </p:sp>
    </p:spTree>
    <p:extLst>
      <p:ext uri="{BB962C8B-B14F-4D97-AF65-F5344CB8AC3E}">
        <p14:creationId xmlns:p14="http://schemas.microsoft.com/office/powerpoint/2010/main" val="27884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E370EDE-E7B3-4F6E-8372-6334AE354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376" y="1113250"/>
            <a:ext cx="10269248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7C445-5425-4ED4-807B-CACAD5C0BDD9}"/>
              </a:ext>
            </a:extLst>
          </p:cNvPr>
          <p:cNvSpPr txBox="1"/>
          <p:nvPr/>
        </p:nvSpPr>
        <p:spPr>
          <a:xfrm>
            <a:off x="822121" y="310393"/>
            <a:ext cx="918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Standards will we focus on in this unit?</a:t>
            </a:r>
          </a:p>
        </p:txBody>
      </p:sp>
    </p:spTree>
    <p:extLst>
      <p:ext uri="{BB962C8B-B14F-4D97-AF65-F5344CB8AC3E}">
        <p14:creationId xmlns:p14="http://schemas.microsoft.com/office/powerpoint/2010/main" val="188445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E31B-FC95-4FFD-B696-B49C2CAA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85" y="237307"/>
            <a:ext cx="10515600" cy="710650"/>
          </a:xfrm>
        </p:spPr>
        <p:txBody>
          <a:bodyPr>
            <a:normAutofit fontScale="90000"/>
          </a:bodyPr>
          <a:lstStyle/>
          <a:p>
            <a:r>
              <a:rPr lang="en-US" sz="2000" b="0" i="0" dirty="0">
                <a:solidFill>
                  <a:srgbClr val="666666"/>
                </a:solidFill>
                <a:effectLst/>
                <a:latin typeface="Lato Extended"/>
              </a:rPr>
              <a:t>M1U1L1</a:t>
            </a:r>
            <a:r>
              <a:rPr lang="en-US" b="0" i="0" dirty="0">
                <a:solidFill>
                  <a:srgbClr val="666666"/>
                </a:solidFill>
                <a:effectLst/>
                <a:latin typeface="Lato Extended"/>
              </a:rPr>
              <a:t> </a:t>
            </a:r>
            <a:br>
              <a:rPr lang="en-US" b="0" i="0" dirty="0">
                <a:solidFill>
                  <a:srgbClr val="666666"/>
                </a:solidFill>
                <a:effectLst/>
                <a:latin typeface="Lato Extended"/>
              </a:rPr>
            </a:br>
            <a:r>
              <a:rPr lang="en-US" b="0" i="0" dirty="0">
                <a:solidFill>
                  <a:srgbClr val="666666"/>
                </a:solidFill>
                <a:effectLst/>
                <a:latin typeface="Lato Extended"/>
              </a:rPr>
              <a:t>Discover Our Topic: The Lost Boys of Sudan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62DB1B2-DE6C-41B2-AA8D-5D9AF1A8A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21138"/>
              </p:ext>
            </p:extLst>
          </p:nvPr>
        </p:nvGraphicFramePr>
        <p:xfrm>
          <a:off x="525439" y="1780540"/>
          <a:ext cx="10761260" cy="43942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7620364">
                  <a:extLst>
                    <a:ext uri="{9D8B030D-6E8A-4147-A177-3AD203B41FA5}">
                      <a16:colId xmlns:a16="http://schemas.microsoft.com/office/drawing/2014/main" val="144582491"/>
                    </a:ext>
                  </a:extLst>
                </a:gridCol>
                <a:gridCol w="3140896">
                  <a:extLst>
                    <a:ext uri="{9D8B030D-6E8A-4147-A177-3AD203B41FA5}">
                      <a16:colId xmlns:a16="http://schemas.microsoft.com/office/drawing/2014/main" val="339770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Today We Will: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Vocabulary: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3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  <a:endParaRPr lang="en-US" sz="2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the Learner</a:t>
                      </a:r>
                    </a:p>
                    <a:p>
                      <a:r>
                        <a:rPr lang="en-US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Time</a:t>
                      </a:r>
                      <a:endParaRPr lang="en-US" sz="2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 the Topic</a:t>
                      </a:r>
                    </a:p>
                    <a:p>
                      <a:pPr lvl="2"/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 the Performance Task and Module Guiding Questions</a:t>
                      </a:r>
                    </a:p>
                    <a:p>
                      <a:pPr lvl="2"/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Launch the Text: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 Long Walk to Water</a:t>
                      </a:r>
                      <a:endParaRPr lang="en-US" sz="2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Closing &amp; Assessment</a:t>
                      </a:r>
                      <a:endParaRPr lang="en-US" sz="2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 on Learning Targets</a:t>
                      </a:r>
                    </a:p>
                    <a:p>
                      <a:r>
                        <a:rPr lang="en-US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endParaRPr lang="en-US" sz="2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and reflect</a:t>
                      </a:r>
                    </a:p>
                    <a:p>
                      <a:pPr lvl="2"/>
                      <a:r>
                        <a:rPr lang="en-US" sz="20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Preread</a:t>
                      </a:r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Anchor Text chapter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Habits of Character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8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6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AC118-DB40-4997-863C-13D207676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" r="6124" b="-1"/>
          <a:stretch/>
        </p:blipFill>
        <p:spPr>
          <a:xfrm>
            <a:off x="0" y="0"/>
            <a:ext cx="12192000" cy="3984918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1C81-E5D2-4293-89B5-1E4E6A5E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81" y="4669978"/>
            <a:ext cx="10476694" cy="117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>
                    <a:alpha val="80000"/>
                  </a:schemeClr>
                </a:solidFill>
              </a:rPr>
              <a:t>I can use evidence from resources to infer the topic of this Module.</a:t>
            </a:r>
          </a:p>
        </p:txBody>
      </p:sp>
    </p:spTree>
    <p:extLst>
      <p:ext uri="{BB962C8B-B14F-4D97-AF65-F5344CB8AC3E}">
        <p14:creationId xmlns:p14="http://schemas.microsoft.com/office/powerpoint/2010/main" val="243321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376A-0921-445C-A8B2-EFC2B66C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4" y="662400"/>
            <a:ext cx="3863447" cy="1492132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 Workbook, page 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F51BE2-3285-4104-B350-A2235DE2B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04" y="2355780"/>
            <a:ext cx="3930687" cy="3092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What do you think you will be learning about?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As we go through each source, jot down your observations and questions.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873F6-D994-4461-A9C7-3F6A42AD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75" y="1147502"/>
            <a:ext cx="7068321" cy="45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71309-DADE-458E-8E7D-16D5CDF8845C}"/>
              </a:ext>
            </a:extLst>
          </p:cNvPr>
          <p:cNvSpPr txBox="1"/>
          <p:nvPr/>
        </p:nvSpPr>
        <p:spPr>
          <a:xfrm>
            <a:off x="142613" y="201336"/>
            <a:ext cx="22818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Resource 1</a:t>
            </a:r>
          </a:p>
          <a:p>
            <a:r>
              <a:rPr lang="en-US" sz="2800" dirty="0"/>
              <a:t>Page 2</a:t>
            </a:r>
          </a:p>
          <a:p>
            <a:endParaRPr lang="en-US" dirty="0"/>
          </a:p>
          <a:p>
            <a:r>
              <a:rPr lang="en-US" i="1" dirty="0"/>
              <a:t>A Long Walk to Water: Based on a True Story </a:t>
            </a:r>
            <a:r>
              <a:rPr lang="en-US" dirty="0"/>
              <a:t>© 2010 by Linda Sue Park.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1FB28-1937-4D01-9F27-E1EDDFC7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25" y="204019"/>
            <a:ext cx="5656353" cy="6449961"/>
          </a:xfrm>
          <a:custGeom>
            <a:avLst/>
            <a:gdLst>
              <a:gd name="connsiteX0" fmla="*/ 0 w 5656353"/>
              <a:gd name="connsiteY0" fmla="*/ 0 h 6449961"/>
              <a:gd name="connsiteX1" fmla="*/ 452508 w 5656353"/>
              <a:gd name="connsiteY1" fmla="*/ 0 h 6449961"/>
              <a:gd name="connsiteX2" fmla="*/ 848453 w 5656353"/>
              <a:gd name="connsiteY2" fmla="*/ 0 h 6449961"/>
              <a:gd name="connsiteX3" fmla="*/ 1414088 w 5656353"/>
              <a:gd name="connsiteY3" fmla="*/ 0 h 6449961"/>
              <a:gd name="connsiteX4" fmla="*/ 2092851 w 5656353"/>
              <a:gd name="connsiteY4" fmla="*/ 0 h 6449961"/>
              <a:gd name="connsiteX5" fmla="*/ 2601922 w 5656353"/>
              <a:gd name="connsiteY5" fmla="*/ 0 h 6449961"/>
              <a:gd name="connsiteX6" fmla="*/ 3110994 w 5656353"/>
              <a:gd name="connsiteY6" fmla="*/ 0 h 6449961"/>
              <a:gd name="connsiteX7" fmla="*/ 3676629 w 5656353"/>
              <a:gd name="connsiteY7" fmla="*/ 0 h 6449961"/>
              <a:gd name="connsiteX8" fmla="*/ 4298828 w 5656353"/>
              <a:gd name="connsiteY8" fmla="*/ 0 h 6449961"/>
              <a:gd name="connsiteX9" fmla="*/ 4921027 w 5656353"/>
              <a:gd name="connsiteY9" fmla="*/ 0 h 6449961"/>
              <a:gd name="connsiteX10" fmla="*/ 5656353 w 5656353"/>
              <a:gd name="connsiteY10" fmla="*/ 0 h 6449961"/>
              <a:gd name="connsiteX11" fmla="*/ 5656353 w 5656353"/>
              <a:gd name="connsiteY11" fmla="*/ 715359 h 6449961"/>
              <a:gd name="connsiteX12" fmla="*/ 5656353 w 5656353"/>
              <a:gd name="connsiteY12" fmla="*/ 1172720 h 6449961"/>
              <a:gd name="connsiteX13" fmla="*/ 5656353 w 5656353"/>
              <a:gd name="connsiteY13" fmla="*/ 1759080 h 6449961"/>
              <a:gd name="connsiteX14" fmla="*/ 5656353 w 5656353"/>
              <a:gd name="connsiteY14" fmla="*/ 2409940 h 6449961"/>
              <a:gd name="connsiteX15" fmla="*/ 5656353 w 5656353"/>
              <a:gd name="connsiteY15" fmla="*/ 3125299 h 6449961"/>
              <a:gd name="connsiteX16" fmla="*/ 5656353 w 5656353"/>
              <a:gd name="connsiteY16" fmla="*/ 3776159 h 6449961"/>
              <a:gd name="connsiteX17" fmla="*/ 5656353 w 5656353"/>
              <a:gd name="connsiteY17" fmla="*/ 4491518 h 6449961"/>
              <a:gd name="connsiteX18" fmla="*/ 5656353 w 5656353"/>
              <a:gd name="connsiteY18" fmla="*/ 5142378 h 6449961"/>
              <a:gd name="connsiteX19" fmla="*/ 5656353 w 5656353"/>
              <a:gd name="connsiteY19" fmla="*/ 5599739 h 6449961"/>
              <a:gd name="connsiteX20" fmla="*/ 5656353 w 5656353"/>
              <a:gd name="connsiteY20" fmla="*/ 6449961 h 6449961"/>
              <a:gd name="connsiteX21" fmla="*/ 5147281 w 5656353"/>
              <a:gd name="connsiteY21" fmla="*/ 6449961 h 6449961"/>
              <a:gd name="connsiteX22" fmla="*/ 4581646 w 5656353"/>
              <a:gd name="connsiteY22" fmla="*/ 6449961 h 6449961"/>
              <a:gd name="connsiteX23" fmla="*/ 4185701 w 5656353"/>
              <a:gd name="connsiteY23" fmla="*/ 6449961 h 6449961"/>
              <a:gd name="connsiteX24" fmla="*/ 3676629 w 5656353"/>
              <a:gd name="connsiteY24" fmla="*/ 6449961 h 6449961"/>
              <a:gd name="connsiteX25" fmla="*/ 3054431 w 5656353"/>
              <a:gd name="connsiteY25" fmla="*/ 6449961 h 6449961"/>
              <a:gd name="connsiteX26" fmla="*/ 2601922 w 5656353"/>
              <a:gd name="connsiteY26" fmla="*/ 6449961 h 6449961"/>
              <a:gd name="connsiteX27" fmla="*/ 1923160 w 5656353"/>
              <a:gd name="connsiteY27" fmla="*/ 6449961 h 6449961"/>
              <a:gd name="connsiteX28" fmla="*/ 1244398 w 5656353"/>
              <a:gd name="connsiteY28" fmla="*/ 6449961 h 6449961"/>
              <a:gd name="connsiteX29" fmla="*/ 678762 w 5656353"/>
              <a:gd name="connsiteY29" fmla="*/ 6449961 h 6449961"/>
              <a:gd name="connsiteX30" fmla="*/ 0 w 5656353"/>
              <a:gd name="connsiteY30" fmla="*/ 6449961 h 6449961"/>
              <a:gd name="connsiteX31" fmla="*/ 0 w 5656353"/>
              <a:gd name="connsiteY31" fmla="*/ 5863601 h 6449961"/>
              <a:gd name="connsiteX32" fmla="*/ 0 w 5656353"/>
              <a:gd name="connsiteY32" fmla="*/ 5406240 h 6449961"/>
              <a:gd name="connsiteX33" fmla="*/ 0 w 5656353"/>
              <a:gd name="connsiteY33" fmla="*/ 4948879 h 6449961"/>
              <a:gd name="connsiteX34" fmla="*/ 0 w 5656353"/>
              <a:gd name="connsiteY34" fmla="*/ 4491518 h 6449961"/>
              <a:gd name="connsiteX35" fmla="*/ 0 w 5656353"/>
              <a:gd name="connsiteY35" fmla="*/ 4034157 h 6449961"/>
              <a:gd name="connsiteX36" fmla="*/ 0 w 5656353"/>
              <a:gd name="connsiteY36" fmla="*/ 3512297 h 6449961"/>
              <a:gd name="connsiteX37" fmla="*/ 0 w 5656353"/>
              <a:gd name="connsiteY37" fmla="*/ 3054936 h 6449961"/>
              <a:gd name="connsiteX38" fmla="*/ 0 w 5656353"/>
              <a:gd name="connsiteY38" fmla="*/ 2533076 h 6449961"/>
              <a:gd name="connsiteX39" fmla="*/ 0 w 5656353"/>
              <a:gd name="connsiteY39" fmla="*/ 1882216 h 6449961"/>
              <a:gd name="connsiteX40" fmla="*/ 0 w 5656353"/>
              <a:gd name="connsiteY40" fmla="*/ 1424855 h 6449961"/>
              <a:gd name="connsiteX41" fmla="*/ 0 w 5656353"/>
              <a:gd name="connsiteY41" fmla="*/ 1031994 h 6449961"/>
              <a:gd name="connsiteX42" fmla="*/ 0 w 5656353"/>
              <a:gd name="connsiteY42" fmla="*/ 0 h 644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656353" h="6449961" fill="none" extrusionOk="0">
                <a:moveTo>
                  <a:pt x="0" y="0"/>
                </a:moveTo>
                <a:cubicBezTo>
                  <a:pt x="219696" y="-29996"/>
                  <a:pt x="359664" y="28944"/>
                  <a:pt x="452508" y="0"/>
                </a:cubicBezTo>
                <a:cubicBezTo>
                  <a:pt x="545352" y="-28944"/>
                  <a:pt x="685525" y="29262"/>
                  <a:pt x="848453" y="0"/>
                </a:cubicBezTo>
                <a:cubicBezTo>
                  <a:pt x="1011381" y="-29262"/>
                  <a:pt x="1269915" y="48315"/>
                  <a:pt x="1414088" y="0"/>
                </a:cubicBezTo>
                <a:cubicBezTo>
                  <a:pt x="1558261" y="-48315"/>
                  <a:pt x="1794142" y="7430"/>
                  <a:pt x="2092851" y="0"/>
                </a:cubicBezTo>
                <a:cubicBezTo>
                  <a:pt x="2391560" y="-7430"/>
                  <a:pt x="2395961" y="26952"/>
                  <a:pt x="2601922" y="0"/>
                </a:cubicBezTo>
                <a:cubicBezTo>
                  <a:pt x="2807883" y="-26952"/>
                  <a:pt x="2863364" y="50959"/>
                  <a:pt x="3110994" y="0"/>
                </a:cubicBezTo>
                <a:cubicBezTo>
                  <a:pt x="3358624" y="-50959"/>
                  <a:pt x="3562516" y="26449"/>
                  <a:pt x="3676629" y="0"/>
                </a:cubicBezTo>
                <a:cubicBezTo>
                  <a:pt x="3790742" y="-26449"/>
                  <a:pt x="4008328" y="18391"/>
                  <a:pt x="4298828" y="0"/>
                </a:cubicBezTo>
                <a:cubicBezTo>
                  <a:pt x="4589328" y="-18391"/>
                  <a:pt x="4786417" y="1907"/>
                  <a:pt x="4921027" y="0"/>
                </a:cubicBezTo>
                <a:cubicBezTo>
                  <a:pt x="5055637" y="-1907"/>
                  <a:pt x="5463014" y="68894"/>
                  <a:pt x="5656353" y="0"/>
                </a:cubicBezTo>
                <a:cubicBezTo>
                  <a:pt x="5685809" y="334669"/>
                  <a:pt x="5605858" y="460189"/>
                  <a:pt x="5656353" y="715359"/>
                </a:cubicBezTo>
                <a:cubicBezTo>
                  <a:pt x="5706848" y="970529"/>
                  <a:pt x="5620361" y="1060648"/>
                  <a:pt x="5656353" y="1172720"/>
                </a:cubicBezTo>
                <a:cubicBezTo>
                  <a:pt x="5692345" y="1284792"/>
                  <a:pt x="5613599" y="1619205"/>
                  <a:pt x="5656353" y="1759080"/>
                </a:cubicBezTo>
                <a:cubicBezTo>
                  <a:pt x="5699107" y="1898955"/>
                  <a:pt x="5650116" y="2250120"/>
                  <a:pt x="5656353" y="2409940"/>
                </a:cubicBezTo>
                <a:cubicBezTo>
                  <a:pt x="5662590" y="2569760"/>
                  <a:pt x="5650405" y="2847800"/>
                  <a:pt x="5656353" y="3125299"/>
                </a:cubicBezTo>
                <a:cubicBezTo>
                  <a:pt x="5662301" y="3402798"/>
                  <a:pt x="5578462" y="3570210"/>
                  <a:pt x="5656353" y="3776159"/>
                </a:cubicBezTo>
                <a:cubicBezTo>
                  <a:pt x="5734244" y="3982108"/>
                  <a:pt x="5579940" y="4295435"/>
                  <a:pt x="5656353" y="4491518"/>
                </a:cubicBezTo>
                <a:cubicBezTo>
                  <a:pt x="5732766" y="4687601"/>
                  <a:pt x="5578743" y="4932538"/>
                  <a:pt x="5656353" y="5142378"/>
                </a:cubicBezTo>
                <a:cubicBezTo>
                  <a:pt x="5733963" y="5352218"/>
                  <a:pt x="5626969" y="5429386"/>
                  <a:pt x="5656353" y="5599739"/>
                </a:cubicBezTo>
                <a:cubicBezTo>
                  <a:pt x="5685737" y="5770092"/>
                  <a:pt x="5590458" y="6122751"/>
                  <a:pt x="5656353" y="6449961"/>
                </a:cubicBezTo>
                <a:cubicBezTo>
                  <a:pt x="5511349" y="6481794"/>
                  <a:pt x="5373947" y="6433591"/>
                  <a:pt x="5147281" y="6449961"/>
                </a:cubicBezTo>
                <a:cubicBezTo>
                  <a:pt x="4920615" y="6466331"/>
                  <a:pt x="4805830" y="6414617"/>
                  <a:pt x="4581646" y="6449961"/>
                </a:cubicBezTo>
                <a:cubicBezTo>
                  <a:pt x="4357463" y="6485305"/>
                  <a:pt x="4280889" y="6449744"/>
                  <a:pt x="4185701" y="6449961"/>
                </a:cubicBezTo>
                <a:cubicBezTo>
                  <a:pt x="4090514" y="6450178"/>
                  <a:pt x="3808686" y="6405582"/>
                  <a:pt x="3676629" y="6449961"/>
                </a:cubicBezTo>
                <a:cubicBezTo>
                  <a:pt x="3544572" y="6494340"/>
                  <a:pt x="3232457" y="6440905"/>
                  <a:pt x="3054431" y="6449961"/>
                </a:cubicBezTo>
                <a:cubicBezTo>
                  <a:pt x="2876405" y="6459017"/>
                  <a:pt x="2783462" y="6443962"/>
                  <a:pt x="2601922" y="6449961"/>
                </a:cubicBezTo>
                <a:cubicBezTo>
                  <a:pt x="2420382" y="6455960"/>
                  <a:pt x="2243822" y="6436238"/>
                  <a:pt x="1923160" y="6449961"/>
                </a:cubicBezTo>
                <a:cubicBezTo>
                  <a:pt x="1602498" y="6463684"/>
                  <a:pt x="1434452" y="6406810"/>
                  <a:pt x="1244398" y="6449961"/>
                </a:cubicBezTo>
                <a:cubicBezTo>
                  <a:pt x="1054344" y="6493112"/>
                  <a:pt x="946121" y="6397618"/>
                  <a:pt x="678762" y="6449961"/>
                </a:cubicBezTo>
                <a:cubicBezTo>
                  <a:pt x="411403" y="6502304"/>
                  <a:pt x="186484" y="6419820"/>
                  <a:pt x="0" y="6449961"/>
                </a:cubicBezTo>
                <a:cubicBezTo>
                  <a:pt x="-2690" y="6183929"/>
                  <a:pt x="4768" y="6092095"/>
                  <a:pt x="0" y="5863601"/>
                </a:cubicBezTo>
                <a:cubicBezTo>
                  <a:pt x="-4768" y="5635107"/>
                  <a:pt x="16703" y="5631958"/>
                  <a:pt x="0" y="5406240"/>
                </a:cubicBezTo>
                <a:cubicBezTo>
                  <a:pt x="-16703" y="5180522"/>
                  <a:pt x="50383" y="5064548"/>
                  <a:pt x="0" y="4948879"/>
                </a:cubicBezTo>
                <a:cubicBezTo>
                  <a:pt x="-50383" y="4833210"/>
                  <a:pt x="2949" y="4600677"/>
                  <a:pt x="0" y="4491518"/>
                </a:cubicBezTo>
                <a:cubicBezTo>
                  <a:pt x="-2949" y="4382359"/>
                  <a:pt x="14258" y="4146859"/>
                  <a:pt x="0" y="4034157"/>
                </a:cubicBezTo>
                <a:cubicBezTo>
                  <a:pt x="-14258" y="3921455"/>
                  <a:pt x="5651" y="3652296"/>
                  <a:pt x="0" y="3512297"/>
                </a:cubicBezTo>
                <a:cubicBezTo>
                  <a:pt x="-5651" y="3372298"/>
                  <a:pt x="35610" y="3259882"/>
                  <a:pt x="0" y="3054936"/>
                </a:cubicBezTo>
                <a:cubicBezTo>
                  <a:pt x="-35610" y="2849990"/>
                  <a:pt x="39705" y="2698762"/>
                  <a:pt x="0" y="2533076"/>
                </a:cubicBezTo>
                <a:cubicBezTo>
                  <a:pt x="-39705" y="2367390"/>
                  <a:pt x="36759" y="2148935"/>
                  <a:pt x="0" y="1882216"/>
                </a:cubicBezTo>
                <a:cubicBezTo>
                  <a:pt x="-36759" y="1615497"/>
                  <a:pt x="17207" y="1609047"/>
                  <a:pt x="0" y="1424855"/>
                </a:cubicBezTo>
                <a:cubicBezTo>
                  <a:pt x="-17207" y="1240663"/>
                  <a:pt x="7475" y="1128082"/>
                  <a:pt x="0" y="1031994"/>
                </a:cubicBezTo>
                <a:cubicBezTo>
                  <a:pt x="-7475" y="935906"/>
                  <a:pt x="94672" y="411880"/>
                  <a:pt x="0" y="0"/>
                </a:cubicBezTo>
                <a:close/>
              </a:path>
              <a:path w="5656353" h="6449961" stroke="0" extrusionOk="0">
                <a:moveTo>
                  <a:pt x="0" y="0"/>
                </a:moveTo>
                <a:cubicBezTo>
                  <a:pt x="106817" y="-25699"/>
                  <a:pt x="351878" y="48928"/>
                  <a:pt x="509072" y="0"/>
                </a:cubicBezTo>
                <a:cubicBezTo>
                  <a:pt x="666266" y="-48928"/>
                  <a:pt x="811534" y="10304"/>
                  <a:pt x="905016" y="0"/>
                </a:cubicBezTo>
                <a:cubicBezTo>
                  <a:pt x="998498" y="-10304"/>
                  <a:pt x="1273839" y="59400"/>
                  <a:pt x="1583779" y="0"/>
                </a:cubicBezTo>
                <a:cubicBezTo>
                  <a:pt x="1893719" y="-59400"/>
                  <a:pt x="1928876" y="60390"/>
                  <a:pt x="2092851" y="0"/>
                </a:cubicBezTo>
                <a:cubicBezTo>
                  <a:pt x="2256826" y="-60390"/>
                  <a:pt x="2470886" y="13730"/>
                  <a:pt x="2601922" y="0"/>
                </a:cubicBezTo>
                <a:cubicBezTo>
                  <a:pt x="2732958" y="-13730"/>
                  <a:pt x="2962847" y="23221"/>
                  <a:pt x="3280685" y="0"/>
                </a:cubicBezTo>
                <a:cubicBezTo>
                  <a:pt x="3598523" y="-23221"/>
                  <a:pt x="3620000" y="5997"/>
                  <a:pt x="3733193" y="0"/>
                </a:cubicBezTo>
                <a:cubicBezTo>
                  <a:pt x="3846386" y="-5997"/>
                  <a:pt x="4127741" y="54923"/>
                  <a:pt x="4411955" y="0"/>
                </a:cubicBezTo>
                <a:cubicBezTo>
                  <a:pt x="4696169" y="-54923"/>
                  <a:pt x="4847728" y="5845"/>
                  <a:pt x="5090718" y="0"/>
                </a:cubicBezTo>
                <a:cubicBezTo>
                  <a:pt x="5333708" y="-5845"/>
                  <a:pt x="5528689" y="34931"/>
                  <a:pt x="5656353" y="0"/>
                </a:cubicBezTo>
                <a:cubicBezTo>
                  <a:pt x="5689109" y="288562"/>
                  <a:pt x="5625601" y="450762"/>
                  <a:pt x="5656353" y="715359"/>
                </a:cubicBezTo>
                <a:cubicBezTo>
                  <a:pt x="5687105" y="979956"/>
                  <a:pt x="5654285" y="1210126"/>
                  <a:pt x="5656353" y="1366219"/>
                </a:cubicBezTo>
                <a:cubicBezTo>
                  <a:pt x="5658421" y="1522312"/>
                  <a:pt x="5631216" y="1645325"/>
                  <a:pt x="5656353" y="1759080"/>
                </a:cubicBezTo>
                <a:cubicBezTo>
                  <a:pt x="5681490" y="1872835"/>
                  <a:pt x="5620700" y="2154290"/>
                  <a:pt x="5656353" y="2345440"/>
                </a:cubicBezTo>
                <a:cubicBezTo>
                  <a:pt x="5692006" y="2536590"/>
                  <a:pt x="5586580" y="2802586"/>
                  <a:pt x="5656353" y="2931800"/>
                </a:cubicBezTo>
                <a:cubicBezTo>
                  <a:pt x="5726126" y="3061014"/>
                  <a:pt x="5610260" y="3382622"/>
                  <a:pt x="5656353" y="3518161"/>
                </a:cubicBezTo>
                <a:cubicBezTo>
                  <a:pt x="5702446" y="3653700"/>
                  <a:pt x="5608162" y="3877846"/>
                  <a:pt x="5656353" y="4169020"/>
                </a:cubicBezTo>
                <a:cubicBezTo>
                  <a:pt x="5704544" y="4460194"/>
                  <a:pt x="5602414" y="4498255"/>
                  <a:pt x="5656353" y="4819880"/>
                </a:cubicBezTo>
                <a:cubicBezTo>
                  <a:pt x="5710292" y="5141505"/>
                  <a:pt x="5641761" y="5167811"/>
                  <a:pt x="5656353" y="5470740"/>
                </a:cubicBezTo>
                <a:cubicBezTo>
                  <a:pt x="5670945" y="5773669"/>
                  <a:pt x="5638017" y="5745172"/>
                  <a:pt x="5656353" y="5863601"/>
                </a:cubicBezTo>
                <a:cubicBezTo>
                  <a:pt x="5674689" y="5982030"/>
                  <a:pt x="5621678" y="6246701"/>
                  <a:pt x="5656353" y="6449961"/>
                </a:cubicBezTo>
                <a:cubicBezTo>
                  <a:pt x="5375214" y="6449982"/>
                  <a:pt x="5332185" y="6405556"/>
                  <a:pt x="5034154" y="6449961"/>
                </a:cubicBezTo>
                <a:cubicBezTo>
                  <a:pt x="4736123" y="6494366"/>
                  <a:pt x="4781614" y="6421859"/>
                  <a:pt x="4581646" y="6449961"/>
                </a:cubicBezTo>
                <a:cubicBezTo>
                  <a:pt x="4381678" y="6478063"/>
                  <a:pt x="4281760" y="6421920"/>
                  <a:pt x="4016011" y="6449961"/>
                </a:cubicBezTo>
                <a:cubicBezTo>
                  <a:pt x="3750263" y="6478002"/>
                  <a:pt x="3775326" y="6412771"/>
                  <a:pt x="3620066" y="6449961"/>
                </a:cubicBezTo>
                <a:cubicBezTo>
                  <a:pt x="3464806" y="6487151"/>
                  <a:pt x="3394407" y="6404936"/>
                  <a:pt x="3224121" y="6449961"/>
                </a:cubicBezTo>
                <a:cubicBezTo>
                  <a:pt x="3053836" y="6494986"/>
                  <a:pt x="2822812" y="6415336"/>
                  <a:pt x="2658486" y="6449961"/>
                </a:cubicBezTo>
                <a:cubicBezTo>
                  <a:pt x="2494160" y="6484586"/>
                  <a:pt x="2342513" y="6418207"/>
                  <a:pt x="2205978" y="6449961"/>
                </a:cubicBezTo>
                <a:cubicBezTo>
                  <a:pt x="2069443" y="6481715"/>
                  <a:pt x="1868321" y="6429652"/>
                  <a:pt x="1583779" y="6449961"/>
                </a:cubicBezTo>
                <a:cubicBezTo>
                  <a:pt x="1299237" y="6470270"/>
                  <a:pt x="1253933" y="6415135"/>
                  <a:pt x="1131271" y="6449961"/>
                </a:cubicBezTo>
                <a:cubicBezTo>
                  <a:pt x="1008609" y="6484787"/>
                  <a:pt x="698520" y="6430498"/>
                  <a:pt x="509072" y="6449961"/>
                </a:cubicBezTo>
                <a:cubicBezTo>
                  <a:pt x="319624" y="6469424"/>
                  <a:pt x="133508" y="6413827"/>
                  <a:pt x="0" y="6449961"/>
                </a:cubicBezTo>
                <a:cubicBezTo>
                  <a:pt x="-62430" y="6299955"/>
                  <a:pt x="24750" y="6028026"/>
                  <a:pt x="0" y="5799101"/>
                </a:cubicBezTo>
                <a:cubicBezTo>
                  <a:pt x="-24750" y="5570176"/>
                  <a:pt x="21372" y="5415731"/>
                  <a:pt x="0" y="5148242"/>
                </a:cubicBezTo>
                <a:cubicBezTo>
                  <a:pt x="-21372" y="4880753"/>
                  <a:pt x="12209" y="4631094"/>
                  <a:pt x="0" y="4432882"/>
                </a:cubicBezTo>
                <a:cubicBezTo>
                  <a:pt x="-12209" y="4234670"/>
                  <a:pt x="48751" y="4160485"/>
                  <a:pt x="0" y="3911022"/>
                </a:cubicBezTo>
                <a:cubicBezTo>
                  <a:pt x="-48751" y="3661559"/>
                  <a:pt x="6064" y="3548821"/>
                  <a:pt x="0" y="3195662"/>
                </a:cubicBezTo>
                <a:cubicBezTo>
                  <a:pt x="-6064" y="2842503"/>
                  <a:pt x="30224" y="2833227"/>
                  <a:pt x="0" y="2738302"/>
                </a:cubicBezTo>
                <a:cubicBezTo>
                  <a:pt x="-30224" y="2643377"/>
                  <a:pt x="370" y="2487745"/>
                  <a:pt x="0" y="2345440"/>
                </a:cubicBezTo>
                <a:cubicBezTo>
                  <a:pt x="-370" y="2203135"/>
                  <a:pt x="36590" y="2098066"/>
                  <a:pt x="0" y="1952579"/>
                </a:cubicBezTo>
                <a:cubicBezTo>
                  <a:pt x="-36590" y="1807092"/>
                  <a:pt x="44750" y="1494237"/>
                  <a:pt x="0" y="1301719"/>
                </a:cubicBezTo>
                <a:cubicBezTo>
                  <a:pt x="-44750" y="1109201"/>
                  <a:pt x="5795" y="1010334"/>
                  <a:pt x="0" y="908858"/>
                </a:cubicBezTo>
                <a:cubicBezTo>
                  <a:pt x="-5795" y="807382"/>
                  <a:pt x="15535" y="379808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2401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71309-DADE-458E-8E7D-16D5CDF8845C}"/>
              </a:ext>
            </a:extLst>
          </p:cNvPr>
          <p:cNvSpPr txBox="1"/>
          <p:nvPr/>
        </p:nvSpPr>
        <p:spPr>
          <a:xfrm>
            <a:off x="142613" y="201336"/>
            <a:ext cx="22818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Resource 2</a:t>
            </a:r>
          </a:p>
          <a:p>
            <a:r>
              <a:rPr lang="en-US" sz="2800" dirty="0"/>
              <a:t>Page 7</a:t>
            </a:r>
          </a:p>
          <a:p>
            <a:endParaRPr lang="en-US" dirty="0"/>
          </a:p>
          <a:p>
            <a:r>
              <a:rPr lang="en-US" i="1" dirty="0"/>
              <a:t>A Long Walk to Water: Based on a True Story </a:t>
            </a:r>
            <a:r>
              <a:rPr lang="en-US" dirty="0"/>
              <a:t>© 2010 by Linda Sue Park.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80E35-6ECB-4702-BACF-FF30D16B5B7C}"/>
              </a:ext>
            </a:extLst>
          </p:cNvPr>
          <p:cNvSpPr txBox="1"/>
          <p:nvPr/>
        </p:nvSpPr>
        <p:spPr>
          <a:xfrm>
            <a:off x="3443591" y="201336"/>
            <a:ext cx="5768503" cy="6463308"/>
          </a:xfrm>
          <a:custGeom>
            <a:avLst/>
            <a:gdLst>
              <a:gd name="connsiteX0" fmla="*/ 0 w 5768503"/>
              <a:gd name="connsiteY0" fmla="*/ 0 h 6463308"/>
              <a:gd name="connsiteX1" fmla="*/ 519165 w 5768503"/>
              <a:gd name="connsiteY1" fmla="*/ 0 h 6463308"/>
              <a:gd name="connsiteX2" fmla="*/ 922960 w 5768503"/>
              <a:gd name="connsiteY2" fmla="*/ 0 h 6463308"/>
              <a:gd name="connsiteX3" fmla="*/ 1615181 w 5768503"/>
              <a:gd name="connsiteY3" fmla="*/ 0 h 6463308"/>
              <a:gd name="connsiteX4" fmla="*/ 2134346 w 5768503"/>
              <a:gd name="connsiteY4" fmla="*/ 0 h 6463308"/>
              <a:gd name="connsiteX5" fmla="*/ 2653511 w 5768503"/>
              <a:gd name="connsiteY5" fmla="*/ 0 h 6463308"/>
              <a:gd name="connsiteX6" fmla="*/ 3345732 w 5768503"/>
              <a:gd name="connsiteY6" fmla="*/ 0 h 6463308"/>
              <a:gd name="connsiteX7" fmla="*/ 3807212 w 5768503"/>
              <a:gd name="connsiteY7" fmla="*/ 0 h 6463308"/>
              <a:gd name="connsiteX8" fmla="*/ 4499432 w 5768503"/>
              <a:gd name="connsiteY8" fmla="*/ 0 h 6463308"/>
              <a:gd name="connsiteX9" fmla="*/ 5191653 w 5768503"/>
              <a:gd name="connsiteY9" fmla="*/ 0 h 6463308"/>
              <a:gd name="connsiteX10" fmla="*/ 5768503 w 5768503"/>
              <a:gd name="connsiteY10" fmla="*/ 0 h 6463308"/>
              <a:gd name="connsiteX11" fmla="*/ 5768503 w 5768503"/>
              <a:gd name="connsiteY11" fmla="*/ 716840 h 6463308"/>
              <a:gd name="connsiteX12" fmla="*/ 5768503 w 5768503"/>
              <a:gd name="connsiteY12" fmla="*/ 1369046 h 6463308"/>
              <a:gd name="connsiteX13" fmla="*/ 5768503 w 5768503"/>
              <a:gd name="connsiteY13" fmla="*/ 1762720 h 6463308"/>
              <a:gd name="connsiteX14" fmla="*/ 5768503 w 5768503"/>
              <a:gd name="connsiteY14" fmla="*/ 2350294 h 6463308"/>
              <a:gd name="connsiteX15" fmla="*/ 5768503 w 5768503"/>
              <a:gd name="connsiteY15" fmla="*/ 2937867 h 6463308"/>
              <a:gd name="connsiteX16" fmla="*/ 5768503 w 5768503"/>
              <a:gd name="connsiteY16" fmla="*/ 3525441 h 6463308"/>
              <a:gd name="connsiteX17" fmla="*/ 5768503 w 5768503"/>
              <a:gd name="connsiteY17" fmla="*/ 4177647 h 6463308"/>
              <a:gd name="connsiteX18" fmla="*/ 5768503 w 5768503"/>
              <a:gd name="connsiteY18" fmla="*/ 4829854 h 6463308"/>
              <a:gd name="connsiteX19" fmla="*/ 5768503 w 5768503"/>
              <a:gd name="connsiteY19" fmla="*/ 5482060 h 6463308"/>
              <a:gd name="connsiteX20" fmla="*/ 5768503 w 5768503"/>
              <a:gd name="connsiteY20" fmla="*/ 5875735 h 6463308"/>
              <a:gd name="connsiteX21" fmla="*/ 5768503 w 5768503"/>
              <a:gd name="connsiteY21" fmla="*/ 6463308 h 6463308"/>
              <a:gd name="connsiteX22" fmla="*/ 5133968 w 5768503"/>
              <a:gd name="connsiteY22" fmla="*/ 6463308 h 6463308"/>
              <a:gd name="connsiteX23" fmla="*/ 4672487 w 5768503"/>
              <a:gd name="connsiteY23" fmla="*/ 6463308 h 6463308"/>
              <a:gd name="connsiteX24" fmla="*/ 4095637 w 5768503"/>
              <a:gd name="connsiteY24" fmla="*/ 6463308 h 6463308"/>
              <a:gd name="connsiteX25" fmla="*/ 3691842 w 5768503"/>
              <a:gd name="connsiteY25" fmla="*/ 6463308 h 6463308"/>
              <a:gd name="connsiteX26" fmla="*/ 3288047 w 5768503"/>
              <a:gd name="connsiteY26" fmla="*/ 6463308 h 6463308"/>
              <a:gd name="connsiteX27" fmla="*/ 2711196 w 5768503"/>
              <a:gd name="connsiteY27" fmla="*/ 6463308 h 6463308"/>
              <a:gd name="connsiteX28" fmla="*/ 2249716 w 5768503"/>
              <a:gd name="connsiteY28" fmla="*/ 6463308 h 6463308"/>
              <a:gd name="connsiteX29" fmla="*/ 1615181 w 5768503"/>
              <a:gd name="connsiteY29" fmla="*/ 6463308 h 6463308"/>
              <a:gd name="connsiteX30" fmla="*/ 1153701 w 5768503"/>
              <a:gd name="connsiteY30" fmla="*/ 6463308 h 6463308"/>
              <a:gd name="connsiteX31" fmla="*/ 519165 w 5768503"/>
              <a:gd name="connsiteY31" fmla="*/ 6463308 h 6463308"/>
              <a:gd name="connsiteX32" fmla="*/ 0 w 5768503"/>
              <a:gd name="connsiteY32" fmla="*/ 6463308 h 6463308"/>
              <a:gd name="connsiteX33" fmla="*/ 0 w 5768503"/>
              <a:gd name="connsiteY33" fmla="*/ 5811101 h 6463308"/>
              <a:gd name="connsiteX34" fmla="*/ 0 w 5768503"/>
              <a:gd name="connsiteY34" fmla="*/ 5158895 h 6463308"/>
              <a:gd name="connsiteX35" fmla="*/ 0 w 5768503"/>
              <a:gd name="connsiteY35" fmla="*/ 4442055 h 6463308"/>
              <a:gd name="connsiteX36" fmla="*/ 0 w 5768503"/>
              <a:gd name="connsiteY36" fmla="*/ 3919115 h 6463308"/>
              <a:gd name="connsiteX37" fmla="*/ 0 w 5768503"/>
              <a:gd name="connsiteY37" fmla="*/ 3202275 h 6463308"/>
              <a:gd name="connsiteX38" fmla="*/ 0 w 5768503"/>
              <a:gd name="connsiteY38" fmla="*/ 2743968 h 6463308"/>
              <a:gd name="connsiteX39" fmla="*/ 0 w 5768503"/>
              <a:gd name="connsiteY39" fmla="*/ 2350294 h 6463308"/>
              <a:gd name="connsiteX40" fmla="*/ 0 w 5768503"/>
              <a:gd name="connsiteY40" fmla="*/ 1956620 h 6463308"/>
              <a:gd name="connsiteX41" fmla="*/ 0 w 5768503"/>
              <a:gd name="connsiteY41" fmla="*/ 1304413 h 6463308"/>
              <a:gd name="connsiteX42" fmla="*/ 0 w 5768503"/>
              <a:gd name="connsiteY42" fmla="*/ 910739 h 6463308"/>
              <a:gd name="connsiteX43" fmla="*/ 0 w 5768503"/>
              <a:gd name="connsiteY43" fmla="*/ 0 h 646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68503" h="6463308" extrusionOk="0">
                <a:moveTo>
                  <a:pt x="0" y="0"/>
                </a:moveTo>
                <a:cubicBezTo>
                  <a:pt x="135223" y="-3465"/>
                  <a:pt x="357900" y="5968"/>
                  <a:pt x="519165" y="0"/>
                </a:cubicBezTo>
                <a:cubicBezTo>
                  <a:pt x="680431" y="-5968"/>
                  <a:pt x="836737" y="889"/>
                  <a:pt x="922960" y="0"/>
                </a:cubicBezTo>
                <a:cubicBezTo>
                  <a:pt x="1009184" y="-889"/>
                  <a:pt x="1476470" y="31749"/>
                  <a:pt x="1615181" y="0"/>
                </a:cubicBezTo>
                <a:cubicBezTo>
                  <a:pt x="1753892" y="-31749"/>
                  <a:pt x="2005406" y="36547"/>
                  <a:pt x="2134346" y="0"/>
                </a:cubicBezTo>
                <a:cubicBezTo>
                  <a:pt x="2263286" y="-36547"/>
                  <a:pt x="2515420" y="45801"/>
                  <a:pt x="2653511" y="0"/>
                </a:cubicBezTo>
                <a:cubicBezTo>
                  <a:pt x="2791602" y="-45801"/>
                  <a:pt x="2999946" y="41827"/>
                  <a:pt x="3345732" y="0"/>
                </a:cubicBezTo>
                <a:cubicBezTo>
                  <a:pt x="3691518" y="-41827"/>
                  <a:pt x="3608678" y="11979"/>
                  <a:pt x="3807212" y="0"/>
                </a:cubicBezTo>
                <a:cubicBezTo>
                  <a:pt x="4005746" y="-11979"/>
                  <a:pt x="4289675" y="64484"/>
                  <a:pt x="4499432" y="0"/>
                </a:cubicBezTo>
                <a:cubicBezTo>
                  <a:pt x="4709189" y="-64484"/>
                  <a:pt x="5026409" y="45933"/>
                  <a:pt x="5191653" y="0"/>
                </a:cubicBezTo>
                <a:cubicBezTo>
                  <a:pt x="5356897" y="-45933"/>
                  <a:pt x="5605274" y="58909"/>
                  <a:pt x="5768503" y="0"/>
                </a:cubicBezTo>
                <a:cubicBezTo>
                  <a:pt x="5810410" y="348245"/>
                  <a:pt x="5765697" y="562031"/>
                  <a:pt x="5768503" y="716840"/>
                </a:cubicBezTo>
                <a:cubicBezTo>
                  <a:pt x="5771309" y="871649"/>
                  <a:pt x="5761774" y="1193872"/>
                  <a:pt x="5768503" y="1369046"/>
                </a:cubicBezTo>
                <a:cubicBezTo>
                  <a:pt x="5775232" y="1544220"/>
                  <a:pt x="5733479" y="1673910"/>
                  <a:pt x="5768503" y="1762720"/>
                </a:cubicBezTo>
                <a:cubicBezTo>
                  <a:pt x="5803527" y="1851530"/>
                  <a:pt x="5725729" y="2103913"/>
                  <a:pt x="5768503" y="2350294"/>
                </a:cubicBezTo>
                <a:cubicBezTo>
                  <a:pt x="5811277" y="2596675"/>
                  <a:pt x="5766506" y="2666633"/>
                  <a:pt x="5768503" y="2937867"/>
                </a:cubicBezTo>
                <a:cubicBezTo>
                  <a:pt x="5770500" y="3209101"/>
                  <a:pt x="5736502" y="3267607"/>
                  <a:pt x="5768503" y="3525441"/>
                </a:cubicBezTo>
                <a:cubicBezTo>
                  <a:pt x="5800504" y="3783275"/>
                  <a:pt x="5733202" y="4042650"/>
                  <a:pt x="5768503" y="4177647"/>
                </a:cubicBezTo>
                <a:cubicBezTo>
                  <a:pt x="5803804" y="4312644"/>
                  <a:pt x="5741950" y="4619864"/>
                  <a:pt x="5768503" y="4829854"/>
                </a:cubicBezTo>
                <a:cubicBezTo>
                  <a:pt x="5795056" y="5039844"/>
                  <a:pt x="5736734" y="5268766"/>
                  <a:pt x="5768503" y="5482060"/>
                </a:cubicBezTo>
                <a:cubicBezTo>
                  <a:pt x="5800272" y="5695354"/>
                  <a:pt x="5742945" y="5772464"/>
                  <a:pt x="5768503" y="5875735"/>
                </a:cubicBezTo>
                <a:cubicBezTo>
                  <a:pt x="5794061" y="5979006"/>
                  <a:pt x="5744604" y="6197056"/>
                  <a:pt x="5768503" y="6463308"/>
                </a:cubicBezTo>
                <a:cubicBezTo>
                  <a:pt x="5638927" y="6466225"/>
                  <a:pt x="5349539" y="6414066"/>
                  <a:pt x="5133968" y="6463308"/>
                </a:cubicBezTo>
                <a:cubicBezTo>
                  <a:pt x="4918397" y="6512550"/>
                  <a:pt x="4881664" y="6444218"/>
                  <a:pt x="4672487" y="6463308"/>
                </a:cubicBezTo>
                <a:cubicBezTo>
                  <a:pt x="4463310" y="6482398"/>
                  <a:pt x="4302298" y="6461038"/>
                  <a:pt x="4095637" y="6463308"/>
                </a:cubicBezTo>
                <a:cubicBezTo>
                  <a:pt x="3888976" y="6465578"/>
                  <a:pt x="3808897" y="6424465"/>
                  <a:pt x="3691842" y="6463308"/>
                </a:cubicBezTo>
                <a:cubicBezTo>
                  <a:pt x="3574787" y="6502151"/>
                  <a:pt x="3458983" y="6461029"/>
                  <a:pt x="3288047" y="6463308"/>
                </a:cubicBezTo>
                <a:cubicBezTo>
                  <a:pt x="3117112" y="6465587"/>
                  <a:pt x="2898744" y="6396120"/>
                  <a:pt x="2711196" y="6463308"/>
                </a:cubicBezTo>
                <a:cubicBezTo>
                  <a:pt x="2523648" y="6530496"/>
                  <a:pt x="2455292" y="6444527"/>
                  <a:pt x="2249716" y="6463308"/>
                </a:cubicBezTo>
                <a:cubicBezTo>
                  <a:pt x="2044140" y="6482089"/>
                  <a:pt x="1769804" y="6421989"/>
                  <a:pt x="1615181" y="6463308"/>
                </a:cubicBezTo>
                <a:cubicBezTo>
                  <a:pt x="1460559" y="6504627"/>
                  <a:pt x="1300820" y="6438983"/>
                  <a:pt x="1153701" y="6463308"/>
                </a:cubicBezTo>
                <a:cubicBezTo>
                  <a:pt x="1006582" y="6487633"/>
                  <a:pt x="669685" y="6406558"/>
                  <a:pt x="519165" y="6463308"/>
                </a:cubicBezTo>
                <a:cubicBezTo>
                  <a:pt x="368645" y="6520058"/>
                  <a:pt x="148788" y="6403869"/>
                  <a:pt x="0" y="6463308"/>
                </a:cubicBezTo>
                <a:cubicBezTo>
                  <a:pt x="-48293" y="6258254"/>
                  <a:pt x="48106" y="6010487"/>
                  <a:pt x="0" y="5811101"/>
                </a:cubicBezTo>
                <a:cubicBezTo>
                  <a:pt x="-48106" y="5611715"/>
                  <a:pt x="2044" y="5368638"/>
                  <a:pt x="0" y="5158895"/>
                </a:cubicBezTo>
                <a:cubicBezTo>
                  <a:pt x="-2044" y="4949152"/>
                  <a:pt x="16246" y="4770623"/>
                  <a:pt x="0" y="4442055"/>
                </a:cubicBezTo>
                <a:cubicBezTo>
                  <a:pt x="-16246" y="4113487"/>
                  <a:pt x="32373" y="4145892"/>
                  <a:pt x="0" y="3919115"/>
                </a:cubicBezTo>
                <a:cubicBezTo>
                  <a:pt x="-32373" y="3692338"/>
                  <a:pt x="9069" y="3444389"/>
                  <a:pt x="0" y="3202275"/>
                </a:cubicBezTo>
                <a:cubicBezTo>
                  <a:pt x="-9069" y="2960161"/>
                  <a:pt x="21806" y="2949788"/>
                  <a:pt x="0" y="2743968"/>
                </a:cubicBezTo>
                <a:cubicBezTo>
                  <a:pt x="-21806" y="2538148"/>
                  <a:pt x="38334" y="2520660"/>
                  <a:pt x="0" y="2350294"/>
                </a:cubicBezTo>
                <a:cubicBezTo>
                  <a:pt x="-38334" y="2179928"/>
                  <a:pt x="1798" y="2035433"/>
                  <a:pt x="0" y="1956620"/>
                </a:cubicBezTo>
                <a:cubicBezTo>
                  <a:pt x="-1798" y="1877807"/>
                  <a:pt x="34045" y="1479205"/>
                  <a:pt x="0" y="1304413"/>
                </a:cubicBezTo>
                <a:cubicBezTo>
                  <a:pt x="-34045" y="1129621"/>
                  <a:pt x="1856" y="1006226"/>
                  <a:pt x="0" y="910739"/>
                </a:cubicBezTo>
                <a:cubicBezTo>
                  <a:pt x="-1856" y="815252"/>
                  <a:pt x="40646" y="270994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But the people in the south were of different religions </a:t>
            </a:r>
          </a:p>
          <a:p>
            <a:r>
              <a:rPr lang="en-US" dirty="0"/>
              <a:t>and did not want to be forced to practice Islam. They began </a:t>
            </a:r>
          </a:p>
          <a:p>
            <a:r>
              <a:rPr lang="en-US" dirty="0"/>
              <a:t>ﬁghting for independence from the north. The ﬁghting was scattered all around southern Sudan, and now the war </a:t>
            </a:r>
          </a:p>
          <a:p>
            <a:r>
              <a:rPr lang="en-US" dirty="0"/>
              <a:t>had come to where Salva lived.</a:t>
            </a:r>
          </a:p>
          <a:p>
            <a:r>
              <a:rPr lang="en-US" dirty="0"/>
              <a:t>     The boys scrambled to their feet. Some of them </a:t>
            </a:r>
          </a:p>
          <a:p>
            <a:r>
              <a:rPr lang="en-US" dirty="0"/>
              <a:t>were crying. The teacher began hurrying the students out </a:t>
            </a:r>
          </a:p>
          <a:p>
            <a:r>
              <a:rPr lang="en-US" dirty="0"/>
              <a:t>the door.</a:t>
            </a:r>
          </a:p>
          <a:p>
            <a:r>
              <a:rPr lang="en-US" dirty="0"/>
              <a:t>     Salva was near the end of the line. He felt his heart </a:t>
            </a:r>
          </a:p>
          <a:p>
            <a:r>
              <a:rPr lang="en-US" dirty="0"/>
              <a:t>beating so hard that its pulse pounded in his throat and </a:t>
            </a:r>
          </a:p>
          <a:p>
            <a:r>
              <a:rPr lang="en-US" dirty="0"/>
              <a:t>ears. He wanted to shout, ‘I need to go home! I must go </a:t>
            </a:r>
          </a:p>
          <a:p>
            <a:r>
              <a:rPr lang="en-US" dirty="0"/>
              <a:t>home!’ But the words were blocked by the wild thumping </a:t>
            </a:r>
          </a:p>
          <a:p>
            <a:r>
              <a:rPr lang="en-US" dirty="0"/>
              <a:t>in his throat.</a:t>
            </a:r>
          </a:p>
          <a:p>
            <a:r>
              <a:rPr lang="en-US" dirty="0"/>
              <a:t>     When he got to the door, he looked out. Everyone </a:t>
            </a:r>
          </a:p>
          <a:p>
            <a:r>
              <a:rPr lang="en-US" dirty="0"/>
              <a:t>was running –  men, children, women carrying babies. </a:t>
            </a:r>
          </a:p>
          <a:p>
            <a:r>
              <a:rPr lang="en-US" dirty="0"/>
              <a:t>The air was full of dust that had been kicked up by all </a:t>
            </a:r>
          </a:p>
          <a:p>
            <a:r>
              <a:rPr lang="en-US" dirty="0"/>
              <a:t>those running feet. Some of the men were shouting and </a:t>
            </a:r>
          </a:p>
          <a:p>
            <a:r>
              <a:rPr lang="en-US" dirty="0"/>
              <a:t>waving guns.</a:t>
            </a:r>
          </a:p>
          <a:p>
            <a:r>
              <a:rPr lang="en-US" dirty="0"/>
              <a:t>     Salva saw all this with one glance.</a:t>
            </a:r>
          </a:p>
          <a:p>
            <a:r>
              <a:rPr lang="en-US" dirty="0"/>
              <a:t>     Then he was running, too. Running as hard as he </a:t>
            </a:r>
          </a:p>
          <a:p>
            <a:r>
              <a:rPr lang="en-US" dirty="0"/>
              <a:t>could, into the bush.</a:t>
            </a:r>
          </a:p>
          <a:p>
            <a:r>
              <a:rPr lang="en-US" dirty="0"/>
              <a:t>     Away from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7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8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EADF5-E5D5-4A87-9D5B-2BD6DD4B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618" y="747252"/>
            <a:ext cx="4415068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04015-ACB9-4294-A8DF-57858E9D4111}"/>
              </a:ext>
            </a:extLst>
          </p:cNvPr>
          <p:cNvSpPr txBox="1"/>
          <p:nvPr/>
        </p:nvSpPr>
        <p:spPr>
          <a:xfrm>
            <a:off x="658761" y="747252"/>
            <a:ext cx="29398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Resource 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8C015-D38C-42F9-B2C2-B0F2C182297E}"/>
              </a:ext>
            </a:extLst>
          </p:cNvPr>
          <p:cNvSpPr txBox="1"/>
          <p:nvPr/>
        </p:nvSpPr>
        <p:spPr>
          <a:xfrm>
            <a:off x="619111" y="5232975"/>
            <a:ext cx="3218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Central Intelligence Agency. “Africa.” Map. 2011. Library of Congress. Web. Public domain.</a:t>
            </a:r>
          </a:p>
        </p:txBody>
      </p:sp>
    </p:spTree>
    <p:extLst>
      <p:ext uri="{BB962C8B-B14F-4D97-AF65-F5344CB8AC3E}">
        <p14:creationId xmlns:p14="http://schemas.microsoft.com/office/powerpoint/2010/main" val="429362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C55F2-A273-4668-8808-B337229F72B1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>
                    <a:alpha val="60000"/>
                  </a:schemeClr>
                </a:solidFill>
              </a:rPr>
              <a:t>Resource 4</a:t>
            </a:r>
          </a:p>
        </p:txBody>
      </p:sp>
      <p:pic>
        <p:nvPicPr>
          <p:cNvPr id="2" name="Online Media 1" title="WFSS Mission">
            <a:hlinkClick r:id="" action="ppaction://media"/>
            <a:extLst>
              <a:ext uri="{FF2B5EF4-FFF2-40B4-BE49-F238E27FC236}">
                <a16:creationId xmlns:a16="http://schemas.microsoft.com/office/drawing/2014/main" id="{8AAF5EBF-12D8-4C90-B85F-8C9CB248A8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1053" y="1737510"/>
            <a:ext cx="6014185" cy="33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530</Words>
  <Application>Microsoft Office PowerPoint</Application>
  <PresentationFormat>Widescreen</PresentationFormat>
  <Paragraphs>73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 Extended</vt:lpstr>
      <vt:lpstr>Office Theme</vt:lpstr>
      <vt:lpstr>7th Grade English Language Arts   (ELA)</vt:lpstr>
      <vt:lpstr>PowerPoint Presentation</vt:lpstr>
      <vt:lpstr>M1U1L1  Discover Our Topic: The Lost Boys of Sudan</vt:lpstr>
      <vt:lpstr>PowerPoint Presentation</vt:lpstr>
      <vt:lpstr>Unit 1 Workbook, page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explore our anchor text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English Language Arts   (ELA)</dc:title>
  <dc:creator>Lewis, Melissa</dc:creator>
  <cp:lastModifiedBy>Lewis, Melissa</cp:lastModifiedBy>
  <cp:revision>5</cp:revision>
  <dcterms:created xsi:type="dcterms:W3CDTF">2021-08-20T17:33:40Z</dcterms:created>
  <dcterms:modified xsi:type="dcterms:W3CDTF">2021-08-22T19:44:33Z</dcterms:modified>
</cp:coreProperties>
</file>